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4" r:id="rId10"/>
    <p:sldId id="265" r:id="rId11"/>
    <p:sldId id="263" r:id="rId12"/>
    <p:sldId id="266" r:id="rId13"/>
    <p:sldId id="267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84" r:id="rId25"/>
    <p:sldId id="279" r:id="rId26"/>
    <p:sldId id="280" r:id="rId27"/>
    <p:sldId id="281" r:id="rId28"/>
    <p:sldId id="282" r:id="rId29"/>
    <p:sldId id="285" r:id="rId30"/>
    <p:sldId id="286" r:id="rId31"/>
    <p:sldId id="298" r:id="rId32"/>
    <p:sldId id="288" r:id="rId33"/>
    <p:sldId id="293" r:id="rId34"/>
    <p:sldId id="294" r:id="rId35"/>
    <p:sldId id="295" r:id="rId36"/>
    <p:sldId id="296" r:id="rId37"/>
    <p:sldId id="297" r:id="rId38"/>
    <p:sldId id="289" r:id="rId39"/>
    <p:sldId id="290" r:id="rId40"/>
    <p:sldId id="291" r:id="rId41"/>
  </p:sldIdLst>
  <p:sldSz cx="12192000" cy="6858000"/>
  <p:notesSz cx="20104100" cy="11309350"/>
  <p:embeddedFontLst>
    <p:embeddedFont>
      <p:font typeface="Helvetica Neue" panose="020B0604020202020204" charset="0"/>
      <p:bold r:id="rId43"/>
      <p:boldItalic r:id="rId44"/>
    </p:embeddedFont>
    <p:embeddedFont>
      <p:font typeface="Lato" panose="020F0502020204030203" pitchFamily="34" charset="0"/>
      <p:regular r:id="rId45"/>
      <p:bold r:id="rId46"/>
      <p:italic r:id="rId47"/>
      <p:boldItalic r:id="rId48"/>
    </p:embeddedFont>
    <p:embeddedFont>
      <p:font typeface="Playfair Display" panose="00000500000000000000" pitchFamily="2" charset="0"/>
      <p:regular r:id="rId49"/>
      <p:bold r:id="rId50"/>
      <p:italic r:id="rId51"/>
      <p:boldItalic r:id="rId52"/>
    </p:embeddedFont>
    <p:embeddedFont>
      <p:font typeface="Roboto" panose="02000000000000000000" pitchFamily="2" charset="0"/>
      <p:regular r:id="rId53"/>
    </p:embeddedFont>
    <p:embeddedFont>
      <p:font typeface="Ubuntu" panose="020B0504030602030204" pitchFamily="34" charset="0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55" userDrawn="1">
          <p15:clr>
            <a:srgbClr val="A4A3A4"/>
          </p15:clr>
        </p15:guide>
        <p15:guide id="2" pos="3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094" y="58"/>
      </p:cViewPr>
      <p:guideLst>
        <p:guide orient="horz" pos="455"/>
        <p:guide pos="3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94952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313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a43cf0b0a3_1_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3;g1a43cf0b0a3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6128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6">
            <a:extLst>
              <a:ext uri="{FF2B5EF4-FFF2-40B4-BE49-F238E27FC236}">
                <a16:creationId xmlns:a16="http://schemas.microsoft.com/office/drawing/2014/main" id="{7912948A-BCF8-411B-B57C-B048184D28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2000">
                <a:solidFill>
                  <a:schemeClr val="tx1"/>
                </a:solidFill>
                <a:latin typeface="Liberation Sans"/>
              </a:defRPr>
            </a:lvl1pPr>
            <a:lvl2pPr marL="757066" indent="-291179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4717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30604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6491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62377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28264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94151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038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1D87531-F9F4-4D64-861C-4BFE9042AAA6}" type="slidenum">
              <a:rPr altLang="en-US" sz="1400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altLang="en-US" sz="1400">
              <a:latin typeface="Liberation Serif"/>
              <a:ea typeface="DejaVu Sans"/>
              <a:cs typeface="DejaVu Sans"/>
            </a:endParaRPr>
          </a:p>
        </p:txBody>
      </p:sp>
      <p:sp>
        <p:nvSpPr>
          <p:cNvPr id="33795" name="Slide Image Placeholder 1">
            <a:extLst>
              <a:ext uri="{FF2B5EF4-FFF2-40B4-BE49-F238E27FC236}">
                <a16:creationId xmlns:a16="http://schemas.microsoft.com/office/drawing/2014/main" id="{4872D609-09C8-43B5-93C6-E99DCF7BD28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7A2530-95E2-4880-97E9-28391B3F595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220104" indent="-220104">
              <a:defRPr/>
            </a:pPr>
            <a:endParaRPr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6">
            <a:extLst>
              <a:ext uri="{FF2B5EF4-FFF2-40B4-BE49-F238E27FC236}">
                <a16:creationId xmlns:a16="http://schemas.microsoft.com/office/drawing/2014/main" id="{58DF3D67-C6D7-4665-951F-71358D8C3D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2000">
                <a:solidFill>
                  <a:schemeClr val="tx1"/>
                </a:solidFill>
                <a:latin typeface="Liberation Sans"/>
              </a:defRPr>
            </a:lvl1pPr>
            <a:lvl2pPr marL="757066" indent="-291179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4717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30604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6491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62377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28264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94151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038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93EA105-E307-49D2-A423-8C3DD36FACFE}" type="slidenum">
              <a:rPr altLang="en-US" sz="1400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altLang="en-US" sz="1400">
              <a:latin typeface="Liberation Serif"/>
              <a:ea typeface="DejaVu Sans"/>
              <a:cs typeface="DejaVu Sans"/>
            </a:endParaRPr>
          </a:p>
        </p:txBody>
      </p:sp>
      <p:sp>
        <p:nvSpPr>
          <p:cNvPr id="35843" name="Slide Image Placeholder 1">
            <a:extLst>
              <a:ext uri="{FF2B5EF4-FFF2-40B4-BE49-F238E27FC236}">
                <a16:creationId xmlns:a16="http://schemas.microsoft.com/office/drawing/2014/main" id="{B6CCC1DE-E165-4C43-8C70-C4A7FF67A21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9D4540-1422-4C42-AFA8-E922FC44AD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220104" indent="-220104">
              <a:defRPr/>
            </a:pPr>
            <a:endParaRPr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98823"/>
            </a:schemeClr>
          </a:solidFill>
          <a:ln w="38100" cap="flat" cmpd="sng">
            <a:solidFill>
              <a:srgbClr val="0058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-3851" y="9626"/>
            <a:ext cx="5686840" cy="3927659"/>
          </a:xfrm>
          <a:custGeom>
            <a:avLst/>
            <a:gdLst/>
            <a:ahLst/>
            <a:cxnLst/>
            <a:rect l="l" t="t" r="r" b="b"/>
            <a:pathLst>
              <a:path w="7436484" h="5134610" extrusionOk="0">
                <a:moveTo>
                  <a:pt x="7435941" y="0"/>
                </a:moveTo>
                <a:lnTo>
                  <a:pt x="0" y="0"/>
                </a:lnTo>
                <a:lnTo>
                  <a:pt x="0" y="5134513"/>
                </a:lnTo>
                <a:lnTo>
                  <a:pt x="7435941" y="0"/>
                </a:lnTo>
                <a:close/>
              </a:path>
            </a:pathLst>
          </a:custGeom>
          <a:solidFill>
            <a:srgbClr val="00589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285931" y="252218"/>
            <a:ext cx="1119653" cy="111668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1521112" y="437048"/>
            <a:ext cx="2310549" cy="727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7" rIns="0" bIns="0" anchor="t" anchorCtr="0">
            <a:noAutofit/>
          </a:bodyPr>
          <a:lstStyle/>
          <a:p>
            <a:pPr marL="770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77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 </a:t>
            </a:r>
            <a:endParaRPr sz="2489" dirty="0"/>
          </a:p>
          <a:p>
            <a:pPr marL="770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77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</a:t>
            </a:r>
            <a:endParaRPr sz="2577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9774588" y="247405"/>
            <a:ext cx="2065053" cy="28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700" rIns="0" bIns="0" anchor="t" anchorCtr="0">
            <a:noAutofit/>
          </a:bodyPr>
          <a:lstStyle/>
          <a:p>
            <a:pPr marL="7701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19" i="1" dirty="0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19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3277129" y="1942613"/>
            <a:ext cx="8305464" cy="1786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733" b="1">
                <a:solidFill>
                  <a:srgbClr val="00589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1405585" y="3840480"/>
            <a:ext cx="10177009" cy="2329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48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48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48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48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3398432" y="912161"/>
            <a:ext cx="88400" cy="89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98823"/>
            </a:schemeClr>
          </a:solidFill>
          <a:ln w="38100" cap="flat" cmpd="sng">
            <a:solidFill>
              <a:srgbClr val="0058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6817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611334" y="722959"/>
            <a:ext cx="11236009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609409" y="182907"/>
            <a:ext cx="429377" cy="43030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 txBox="1"/>
          <p:nvPr/>
        </p:nvSpPr>
        <p:spPr>
          <a:xfrm>
            <a:off x="1105197" y="265700"/>
            <a:ext cx="9736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367" rIns="0" bIns="0" anchor="t" anchorCtr="0">
            <a:noAutofit/>
          </a:bodyPr>
          <a:lstStyle/>
          <a:p>
            <a:pPr marL="770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71" b="1" dirty="0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</a:t>
            </a:r>
            <a:endParaRPr sz="2489" dirty="0"/>
          </a:p>
          <a:p>
            <a:pPr marL="770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71" b="1" dirty="0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 </a:t>
            </a:r>
            <a:endParaRPr sz="971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2078800" y="170100"/>
            <a:ext cx="7695600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0589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body" idx="1"/>
          </p:nvPr>
        </p:nvSpPr>
        <p:spPr>
          <a:xfrm>
            <a:off x="609400" y="832733"/>
            <a:ext cx="11230400" cy="5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  <a:defRPr sz="266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1219170" lvl="1" indent="-304792" algn="l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828754" lvl="2" indent="-304792" algn="l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2438339" lvl="3" indent="-304792" algn="l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3047924" lvl="4" indent="-304792" algn="l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3657509" lvl="5" indent="-304792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4267093" lvl="6" indent="-304792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876678" lvl="7" indent="-304792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5486263" lvl="8" indent="-304792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830063" y="452570"/>
            <a:ext cx="29125" cy="36407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1811866" y="438001"/>
            <a:ext cx="65556" cy="65557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9774600" y="247400"/>
            <a:ext cx="2065200" cy="2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700" rIns="0" bIns="0" anchor="t" anchorCtr="0">
            <a:noAutofit/>
          </a:bodyPr>
          <a:lstStyle/>
          <a:p>
            <a:pPr marL="7701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19" i="1" dirty="0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19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98823"/>
            </a:schemeClr>
          </a:solidFill>
          <a:ln w="38100" cap="flat" cmpd="sng">
            <a:solidFill>
              <a:srgbClr val="0058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6817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611334" y="722959"/>
            <a:ext cx="11236009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609409" y="182907"/>
            <a:ext cx="429377" cy="43030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"/>
          <p:cNvSpPr txBox="1"/>
          <p:nvPr/>
        </p:nvSpPr>
        <p:spPr>
          <a:xfrm>
            <a:off x="1105197" y="265700"/>
            <a:ext cx="9872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367" rIns="0" bIns="0" anchor="t" anchorCtr="0">
            <a:noAutofit/>
          </a:bodyPr>
          <a:lstStyle/>
          <a:p>
            <a:pPr marL="770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71" b="1" dirty="0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</a:t>
            </a:r>
            <a:endParaRPr sz="2489" dirty="0"/>
          </a:p>
          <a:p>
            <a:pPr marL="770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71" b="1" dirty="0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 </a:t>
            </a:r>
            <a:endParaRPr sz="971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609400" y="832733"/>
            <a:ext cx="5303600" cy="57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spcBef>
                <a:spcPts val="533"/>
              </a:spcBef>
              <a:spcAft>
                <a:spcPts val="0"/>
              </a:spcAft>
              <a:buSzPts val="1400"/>
              <a:buNone/>
              <a:defRPr sz="2667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1219170" lvl="1" indent="-304792" algn="l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828754" lvl="2" indent="-304792" algn="l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2438339" lvl="3" indent="-304792" algn="l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3047924" lvl="4" indent="-304792" algn="l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3657509" lvl="5" indent="-304792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4267093" lvl="6" indent="-304792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876678" lvl="7" indent="-304792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5486263" lvl="8" indent="-304792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2"/>
          </p:nvPr>
        </p:nvSpPr>
        <p:spPr>
          <a:xfrm>
            <a:off x="6278867" y="832567"/>
            <a:ext cx="5560800" cy="57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spcBef>
                <a:spcPts val="533"/>
              </a:spcBef>
              <a:spcAft>
                <a:spcPts val="0"/>
              </a:spcAft>
              <a:buSzPts val="1400"/>
              <a:buNone/>
              <a:defRPr sz="2667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1219170" lvl="1" indent="-304792" algn="l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828754" lvl="2" indent="-304792" algn="l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2438339" lvl="3" indent="-304792" algn="l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3047924" lvl="4" indent="-304792" algn="l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3657509" lvl="5" indent="-304792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4267093" lvl="6" indent="-304792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876678" lvl="7" indent="-304792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5486263" lvl="8" indent="-304792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/>
          <p:nvPr/>
        </p:nvSpPr>
        <p:spPr>
          <a:xfrm>
            <a:off x="9774588" y="247405"/>
            <a:ext cx="2065053" cy="28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700" rIns="0" bIns="0" anchor="t" anchorCtr="0">
            <a:noAutofit/>
          </a:bodyPr>
          <a:lstStyle/>
          <a:p>
            <a:pPr marL="7701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19" i="1" dirty="0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19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2078800" y="170100"/>
            <a:ext cx="7695600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0589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/>
          <p:nvPr/>
        </p:nvSpPr>
        <p:spPr>
          <a:xfrm>
            <a:off x="1830063" y="452570"/>
            <a:ext cx="29125" cy="36407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>
            <a:off x="1811866" y="438001"/>
            <a:ext cx="65556" cy="65557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98823"/>
            </a:schemeClr>
          </a:solidFill>
          <a:ln w="38100" cap="flat" cmpd="sng">
            <a:solidFill>
              <a:srgbClr val="0058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6817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/>
          <p:nvPr/>
        </p:nvSpPr>
        <p:spPr>
          <a:xfrm>
            <a:off x="611334" y="722959"/>
            <a:ext cx="11236009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5"/>
          <p:cNvSpPr/>
          <p:nvPr/>
        </p:nvSpPr>
        <p:spPr>
          <a:xfrm>
            <a:off x="609409" y="182907"/>
            <a:ext cx="429377" cy="43030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5"/>
          <p:cNvSpPr txBox="1"/>
          <p:nvPr/>
        </p:nvSpPr>
        <p:spPr>
          <a:xfrm>
            <a:off x="1105197" y="265700"/>
            <a:ext cx="10008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367" rIns="0" bIns="0" anchor="t" anchorCtr="0">
            <a:noAutofit/>
          </a:bodyPr>
          <a:lstStyle/>
          <a:p>
            <a:pPr marL="770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71" b="1" dirty="0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</a:t>
            </a:r>
            <a:endParaRPr sz="2489" dirty="0"/>
          </a:p>
          <a:p>
            <a:pPr marL="770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71" b="1" dirty="0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 </a:t>
            </a:r>
            <a:endParaRPr sz="971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Google Shape;52;p5"/>
          <p:cNvSpPr txBox="1"/>
          <p:nvPr/>
        </p:nvSpPr>
        <p:spPr>
          <a:xfrm>
            <a:off x="9774588" y="247405"/>
            <a:ext cx="2065053" cy="28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700" rIns="0" bIns="0" anchor="t" anchorCtr="0">
            <a:noAutofit/>
          </a:bodyPr>
          <a:lstStyle/>
          <a:p>
            <a:pPr marL="7701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19" i="1" dirty="0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19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2078800" y="170100"/>
            <a:ext cx="7695600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0589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/>
          <p:nvPr/>
        </p:nvSpPr>
        <p:spPr>
          <a:xfrm>
            <a:off x="1830063" y="452570"/>
            <a:ext cx="29125" cy="36407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1811866" y="438001"/>
            <a:ext cx="65556" cy="65557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98823"/>
            </a:schemeClr>
          </a:solidFill>
          <a:ln w="38100" cap="flat" cmpd="sng">
            <a:solidFill>
              <a:srgbClr val="0058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6817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6"/>
          <p:cNvSpPr/>
          <p:nvPr/>
        </p:nvSpPr>
        <p:spPr>
          <a:xfrm>
            <a:off x="611334" y="722959"/>
            <a:ext cx="11236009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6"/>
          <p:cNvSpPr/>
          <p:nvPr/>
        </p:nvSpPr>
        <p:spPr>
          <a:xfrm>
            <a:off x="609409" y="182907"/>
            <a:ext cx="429377" cy="43030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6"/>
          <p:cNvSpPr txBox="1"/>
          <p:nvPr/>
        </p:nvSpPr>
        <p:spPr>
          <a:xfrm>
            <a:off x="1105197" y="265700"/>
            <a:ext cx="9872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367" rIns="0" bIns="0" anchor="t" anchorCtr="0">
            <a:noAutofit/>
          </a:bodyPr>
          <a:lstStyle/>
          <a:p>
            <a:pPr marL="770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71" b="1" dirty="0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</a:t>
            </a:r>
            <a:endParaRPr sz="2489" dirty="0"/>
          </a:p>
          <a:p>
            <a:pPr marL="770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71" b="1" dirty="0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 </a:t>
            </a:r>
            <a:endParaRPr sz="971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" name="Google Shape;61;p6"/>
          <p:cNvSpPr txBox="1"/>
          <p:nvPr/>
        </p:nvSpPr>
        <p:spPr>
          <a:xfrm>
            <a:off x="9774588" y="247405"/>
            <a:ext cx="2065053" cy="28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700" rIns="0" bIns="0" anchor="t" anchorCtr="0">
            <a:noAutofit/>
          </a:bodyPr>
          <a:lstStyle/>
          <a:p>
            <a:pPr marL="7701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19" i="1" dirty="0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19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2" name="Google Shape;62;p6"/>
          <p:cNvSpPr/>
          <p:nvPr/>
        </p:nvSpPr>
        <p:spPr>
          <a:xfrm>
            <a:off x="1830063" y="452570"/>
            <a:ext cx="29125" cy="36407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6"/>
          <p:cNvSpPr/>
          <p:nvPr/>
        </p:nvSpPr>
        <p:spPr>
          <a:xfrm>
            <a:off x="1811866" y="438001"/>
            <a:ext cx="65556" cy="65557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E89A-95E7-4742-9717-EE64C13A2418}" type="datetimeFigureOut">
              <a:rPr lang="en-IN" smtClean="0"/>
              <a:t>11-06-2024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57130-CA10-458B-92A2-1D5DB52AB8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161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6850299"/>
            <a:ext cx="12192000" cy="0"/>
          </a:xfrm>
          <a:custGeom>
            <a:avLst/>
            <a:gdLst/>
            <a:ahLst/>
            <a:cxnLst/>
            <a:rect l="l" t="t" r="r" b="b"/>
            <a:pathLst>
              <a:path w="20104100" h="120000" extrusionOk="0">
                <a:moveTo>
                  <a:pt x="0" y="0"/>
                </a:moveTo>
                <a:lnTo>
                  <a:pt x="20104099" y="0"/>
                </a:lnTo>
              </a:path>
            </a:pathLst>
          </a:custGeom>
          <a:noFill/>
          <a:ln w="22850" cap="flat" cmpd="sng">
            <a:solidFill>
              <a:srgbClr val="E76A8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1" y="6836821"/>
            <a:ext cx="12174671" cy="0"/>
          </a:xfrm>
          <a:custGeom>
            <a:avLst/>
            <a:gdLst/>
            <a:ahLst/>
            <a:cxnLst/>
            <a:rect l="l" t="t" r="r" b="b"/>
            <a:pathLst>
              <a:path w="20076160" h="120000" extrusionOk="0">
                <a:moveTo>
                  <a:pt x="0" y="0"/>
                </a:moveTo>
                <a:lnTo>
                  <a:pt x="20076037" y="0"/>
                </a:lnTo>
              </a:path>
            </a:pathLst>
          </a:custGeom>
          <a:noFill/>
          <a:ln w="22850" cap="flat" cmpd="sng">
            <a:solidFill>
              <a:srgbClr val="E76A8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17329" y="28880"/>
            <a:ext cx="0" cy="6800240"/>
          </a:xfrm>
          <a:custGeom>
            <a:avLst/>
            <a:gdLst/>
            <a:ahLst/>
            <a:cxnLst/>
            <a:rect l="l" t="t" r="r" b="b"/>
            <a:pathLst>
              <a:path w="120000" h="11215370" extrusionOk="0">
                <a:moveTo>
                  <a:pt x="0" y="0"/>
                </a:moveTo>
                <a:lnTo>
                  <a:pt x="0" y="11215370"/>
                </a:lnTo>
              </a:path>
            </a:pathLst>
          </a:custGeom>
          <a:noFill/>
          <a:ln w="56200" cap="flat" cmpd="sng">
            <a:solidFill>
              <a:srgbClr val="E76A8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0" y="14440"/>
            <a:ext cx="12192000" cy="0"/>
          </a:xfrm>
          <a:custGeom>
            <a:avLst/>
            <a:gdLst/>
            <a:ahLst/>
            <a:cxnLst/>
            <a:rect l="l" t="t" r="r" b="b"/>
            <a:pathLst>
              <a:path w="20104100" h="120000" extrusionOk="0">
                <a:moveTo>
                  <a:pt x="0" y="0"/>
                </a:moveTo>
                <a:lnTo>
                  <a:pt x="20104099" y="0"/>
                </a:lnTo>
              </a:path>
            </a:pathLst>
          </a:custGeom>
          <a:noFill/>
          <a:ln w="46975" cap="flat" cmpd="sng">
            <a:solidFill>
              <a:srgbClr val="E76A8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12174672" y="6829121"/>
            <a:ext cx="17329" cy="14440"/>
          </a:xfrm>
          <a:custGeom>
            <a:avLst/>
            <a:gdLst/>
            <a:ahLst/>
            <a:cxnLst/>
            <a:rect l="l" t="t" r="r" b="b"/>
            <a:pathLst>
              <a:path w="28575" h="22859" extrusionOk="0">
                <a:moveTo>
                  <a:pt x="0" y="22856"/>
                </a:moveTo>
                <a:lnTo>
                  <a:pt x="28061" y="22856"/>
                </a:lnTo>
                <a:lnTo>
                  <a:pt x="28061" y="0"/>
                </a:lnTo>
                <a:lnTo>
                  <a:pt x="0" y="0"/>
                </a:lnTo>
                <a:lnTo>
                  <a:pt x="0" y="22856"/>
                </a:lnTo>
                <a:close/>
              </a:path>
            </a:pathLst>
          </a:custGeom>
          <a:solidFill>
            <a:srgbClr val="E76A8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12174671" y="28880"/>
            <a:ext cx="0" cy="6800240"/>
          </a:xfrm>
          <a:custGeom>
            <a:avLst/>
            <a:gdLst/>
            <a:ahLst/>
            <a:cxnLst/>
            <a:rect l="l" t="t" r="r" b="b"/>
            <a:pathLst>
              <a:path w="120000" h="11215370" extrusionOk="0">
                <a:moveTo>
                  <a:pt x="0" y="0"/>
                </a:moveTo>
                <a:lnTo>
                  <a:pt x="0" y="11215370"/>
                </a:lnTo>
              </a:path>
            </a:pathLst>
          </a:custGeom>
          <a:noFill/>
          <a:ln w="56175" cap="flat" cmpd="sng">
            <a:solidFill>
              <a:srgbClr val="E76A8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352359" y="247406"/>
            <a:ext cx="114872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80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665522" y="1584542"/>
            <a:ext cx="88609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Font typeface="Times New Roman"/>
              <a:buNone/>
              <a:defRPr sz="18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Font typeface="Times New Roman"/>
              <a:buNone/>
              <a:defRPr sz="18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Font typeface="Times New Roman"/>
              <a:buNone/>
              <a:defRPr sz="18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Font typeface="Times New Roman"/>
              <a:buNone/>
              <a:defRPr sz="18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Font typeface="Times New Roman"/>
              <a:buNone/>
              <a:defRPr sz="18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80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80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80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80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4145513" y="6377634"/>
            <a:ext cx="39009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5" name="Google Shape;15;p1"/>
          <p:cNvSpPr txBox="1">
            <a:spLocks noGrp="1"/>
          </p:cNvSpPr>
          <p:nvPr>
            <p:ph type="dt" idx="10"/>
          </p:nvPr>
        </p:nvSpPr>
        <p:spPr>
          <a:xfrm>
            <a:off x="609408" y="6377634"/>
            <a:ext cx="28044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8778163" y="6377634"/>
            <a:ext cx="28044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2400" b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2400" b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2400" b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2400" b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2400" b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2400" b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2400" b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2400" b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2400" b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makeuseof.com/tag/how-noobs-for-raspberry-pi-can-help-first-time-users/" TargetMode="Externa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ircuitdigest.com/tags/3d-printer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>
            <a:spLocks noGrp="1"/>
          </p:cNvSpPr>
          <p:nvPr>
            <p:ph type="ctrTitle"/>
          </p:nvPr>
        </p:nvSpPr>
        <p:spPr>
          <a:xfrm>
            <a:off x="4027715" y="1707210"/>
            <a:ext cx="7924993" cy="68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600" dirty="0"/>
              <a:t>IOT and APPLICATIONS</a:t>
            </a:r>
            <a:br>
              <a:rPr lang="en-US" sz="3600" dirty="0"/>
            </a:br>
            <a:r>
              <a:rPr lang="en-US" sz="3600" dirty="0" err="1"/>
              <a:t>IS224AI</a:t>
            </a:r>
            <a:r>
              <a:rPr lang="en-US" sz="3600" dirty="0"/>
              <a:t>-UG 4</a:t>
            </a:r>
            <a:r>
              <a:rPr lang="en-US" sz="3600" baseline="30000" dirty="0"/>
              <a:t>th</a:t>
            </a:r>
            <a:r>
              <a:rPr lang="en-US" sz="3600" dirty="0"/>
              <a:t> </a:t>
            </a:r>
            <a:r>
              <a:rPr lang="en-US" sz="3600" dirty="0" err="1"/>
              <a:t>sem</a:t>
            </a:r>
            <a:br>
              <a:rPr lang="en-US" sz="3600" dirty="0"/>
            </a:br>
            <a:r>
              <a:rPr lang="en-US" sz="3600" dirty="0"/>
              <a:t>2022 scheme</a:t>
            </a:r>
            <a:endParaRPr sz="3600" dirty="0"/>
          </a:p>
        </p:txBody>
      </p:sp>
      <p:sp>
        <p:nvSpPr>
          <p:cNvPr id="69" name="Google Shape;69;p7"/>
          <p:cNvSpPr txBox="1">
            <a:spLocks noGrp="1"/>
          </p:cNvSpPr>
          <p:nvPr>
            <p:ph type="subTitle" idx="1"/>
          </p:nvPr>
        </p:nvSpPr>
        <p:spPr>
          <a:xfrm>
            <a:off x="50948" y="3669030"/>
            <a:ext cx="6556682" cy="105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7949" indent="-207949" algn="ctr">
              <a:spcBef>
                <a:spcPts val="0"/>
              </a:spcBef>
            </a:pPr>
            <a:r>
              <a:rPr lang="en-US" sz="2800" dirty="0"/>
              <a:t>Unit-II</a:t>
            </a:r>
          </a:p>
          <a:p>
            <a:pPr algn="ctr"/>
            <a:r>
              <a:rPr lang="en-IN" sz="2400" b="1" i="0" u="none" strike="noStrike" baseline="0" dirty="0">
                <a:latin typeface="PalatinoLTStd-Bold"/>
              </a:rPr>
              <a:t>Basics of Arduino and Raspberry Pi</a:t>
            </a:r>
            <a:endParaRPr lang="en-US" sz="4000" dirty="0"/>
          </a:p>
          <a:p>
            <a:pPr marL="207949" indent="-207949">
              <a:spcBef>
                <a:spcPts val="0"/>
              </a:spcBef>
            </a:pPr>
            <a:endParaRPr lang="en-US" sz="2000" b="1" dirty="0"/>
          </a:p>
          <a:p>
            <a:pPr marL="207949" indent="-207949">
              <a:spcBef>
                <a:spcPts val="0"/>
              </a:spcBef>
            </a:pPr>
            <a:endParaRPr lang="en-US" sz="2000" b="1" dirty="0"/>
          </a:p>
          <a:p>
            <a:pPr marL="207949" indent="-207949">
              <a:spcBef>
                <a:spcPts val="0"/>
              </a:spcBef>
            </a:pPr>
            <a:r>
              <a:rPr lang="en-US" sz="2000" b="1" dirty="0"/>
              <a:t>Reference Book: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unga" panose="020B0502040204020203" pitchFamily="34" charset="0"/>
              </a:rPr>
              <a:t>Internet Of Things With Raspberry Pi And Arduino,  Rajesh Singh, Anita Gehlot,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unga" panose="020B0502040204020203" pitchFamily="34" charset="0"/>
              </a:rPr>
              <a:t>Lovi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unga" panose="020B0502040204020203" pitchFamily="34" charset="0"/>
              </a:rPr>
              <a:t> Raj Gupta, Bhupendra Singh, and Mahendra Swain, CRC Press, Taylor &amp; Francis Group,  2020, ISBN: 13: 978-0-367-24821-5</a:t>
            </a:r>
            <a:endParaRPr sz="2000" b="1" dirty="0"/>
          </a:p>
        </p:txBody>
      </p:sp>
      <p:sp>
        <p:nvSpPr>
          <p:cNvPr id="4" name="Google Shape;69;p7"/>
          <p:cNvSpPr txBox="1">
            <a:spLocks/>
          </p:cNvSpPr>
          <p:nvPr/>
        </p:nvSpPr>
        <p:spPr>
          <a:xfrm>
            <a:off x="7372350" y="5000625"/>
            <a:ext cx="4667444" cy="174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207949" indent="-207949">
              <a:spcBef>
                <a:spcPts val="0"/>
              </a:spcBef>
            </a:pPr>
            <a:r>
              <a:rPr lang="en-US" sz="2200" dirty="0"/>
              <a:t>By,</a:t>
            </a:r>
          </a:p>
          <a:p>
            <a:pPr marL="207949" indent="-207949">
              <a:spcBef>
                <a:spcPts val="0"/>
              </a:spcBef>
            </a:pPr>
            <a:r>
              <a:rPr lang="en-US" sz="2200" dirty="0"/>
              <a:t>Dr. G S Mamatha</a:t>
            </a:r>
          </a:p>
          <a:p>
            <a:pPr marL="207949" indent="-207949">
              <a:spcBef>
                <a:spcPts val="0"/>
              </a:spcBef>
            </a:pPr>
            <a:r>
              <a:rPr lang="en-US" sz="2200" dirty="0"/>
              <a:t>Professor &amp; Associate Dean(PG Studies)</a:t>
            </a:r>
          </a:p>
          <a:p>
            <a:pPr marL="207949" indent="-207949">
              <a:spcBef>
                <a:spcPts val="0"/>
              </a:spcBef>
            </a:pPr>
            <a:r>
              <a:rPr lang="en-US" sz="2200" dirty="0"/>
              <a:t>Department of ISE</a:t>
            </a:r>
          </a:p>
          <a:p>
            <a:pPr marL="207949" indent="-207949">
              <a:spcBef>
                <a:spcPts val="0"/>
              </a:spcBef>
            </a:pPr>
            <a:r>
              <a:rPr lang="en-US" sz="2200" dirty="0"/>
              <a:t>R V College of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FF6FC-82F2-D2FB-A35D-6BCD11DD4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Arduino Mega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45F3F-19CC-C07E-59E9-6CF327FCD1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F9002-36DC-C060-F5C3-D12CF722B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23257"/>
            <a:ext cx="7564600" cy="530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32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B7281-692D-C36D-26E2-92D70C25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E3D79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Arduino Nano</a:t>
            </a:r>
            <a:br>
              <a:rPr lang="en-IN" b="0" i="0" dirty="0">
                <a:solidFill>
                  <a:srgbClr val="0E3D79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D4723-4CAF-6B98-1B40-1C8464896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0836AC-A9F8-F49D-CEFB-C6E21D476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1996"/>
            <a:ext cx="4978580" cy="51632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9C77A6-D9D1-183D-0E91-7B8F0F73DB42}"/>
              </a:ext>
            </a:extLst>
          </p:cNvPr>
          <p:cNvSpPr txBox="1"/>
          <p:nvPr/>
        </p:nvSpPr>
        <p:spPr>
          <a:xfrm>
            <a:off x="5170713" y="1233208"/>
            <a:ext cx="6542315" cy="4637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21212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Arduino Nano is a small breadboard-friendly version of Arduino UNO.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21212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It has more or less functionality of the Arduino UNO but in a small form factor.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21212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The only major differences from UNO are the lack of a DC power jack, the usage of a Mini USB port instead of a USB B port, and the USB-TTL converter chip.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21212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Nano uses an </a:t>
            </a:r>
            <a:r>
              <a:rPr lang="en-US" b="0" i="0" dirty="0" err="1">
                <a:solidFill>
                  <a:srgbClr val="121212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FT232</a:t>
            </a:r>
            <a:r>
              <a:rPr lang="en-US" b="0" i="0" dirty="0">
                <a:solidFill>
                  <a:srgbClr val="121212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, a dedicated USB-UART bridge chip from </a:t>
            </a:r>
            <a:r>
              <a:rPr lang="en-US" b="0" i="0" dirty="0" err="1">
                <a:solidFill>
                  <a:srgbClr val="121212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FTDI</a:t>
            </a:r>
            <a:r>
              <a:rPr lang="en-US" b="0" i="0" dirty="0">
                <a:solidFill>
                  <a:srgbClr val="121212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 instead of an </a:t>
            </a:r>
            <a:r>
              <a:rPr lang="en-US" b="1" i="0" dirty="0" err="1">
                <a:solidFill>
                  <a:srgbClr val="121212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ATMega16U2</a:t>
            </a:r>
            <a:r>
              <a:rPr lang="en-US" b="0" i="0" dirty="0">
                <a:solidFill>
                  <a:srgbClr val="121212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21212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It is also a very popular choice among the developers just like UNO because of its small size and cheap price.</a:t>
            </a:r>
            <a:endParaRPr lang="en-US" dirty="0">
              <a:solidFill>
                <a:srgbClr val="121212"/>
              </a:solidFill>
              <a:highlight>
                <a:srgbClr val="FFFFFF"/>
              </a:highlight>
              <a:latin typeface="Lato" panose="020F050202020403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800" b="0" i="0" u="none" strike="noStrike" baseline="0" dirty="0">
                <a:latin typeface="PalatinoLTStd-Roman"/>
              </a:rPr>
              <a:t>The Arduino/</a:t>
            </a:r>
            <a:r>
              <a:rPr lang="en-US" sz="1800" b="0" i="0" u="none" strike="noStrike" baseline="0" dirty="0" err="1">
                <a:latin typeface="PalatinoLTStd-Roman"/>
              </a:rPr>
              <a:t>Genuino</a:t>
            </a:r>
            <a:r>
              <a:rPr lang="en-US" sz="1800" b="0" i="0" u="none" strike="noStrike" baseline="0" dirty="0">
                <a:latin typeface="PalatinoLTStd-Roman"/>
              </a:rPr>
              <a:t> Nano has an onboard </a:t>
            </a:r>
            <a:r>
              <a:rPr lang="en-US" sz="1800" b="0" i="0" u="none" strike="noStrike" baseline="0" dirty="0" err="1">
                <a:latin typeface="PalatinoLTStd-Roman"/>
              </a:rPr>
              <a:t>ATmega328</a:t>
            </a:r>
            <a:r>
              <a:rPr lang="en-US" sz="1800" b="0" i="0" u="none" strike="noStrike" baseline="0" dirty="0">
                <a:latin typeface="PalatinoLTStd-Roman"/>
              </a:rPr>
              <a:t> microcontroller.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800" b="0" i="0" u="none" strike="noStrike" baseline="0" dirty="0">
                <a:latin typeface="PalatinoLTStd-Roman"/>
              </a:rPr>
              <a:t>It has 8 analog inputs, 14 digital I/O ports, and 6 </a:t>
            </a:r>
            <a:r>
              <a:rPr lang="en-US" sz="1800" b="0" i="0" u="none" strike="noStrike" baseline="0" dirty="0" err="1">
                <a:latin typeface="PalatinoLTStd-Roman"/>
              </a:rPr>
              <a:t>PWM</a:t>
            </a:r>
            <a:r>
              <a:rPr lang="en-US" sz="1800" b="0" i="0" u="none" strike="noStrike" baseline="0" dirty="0">
                <a:latin typeface="PalatinoLTStd-Roman"/>
              </a:rPr>
              <a:t>. It has onboard 32 KB flash memory, 1 KB EEPROM, 2 KB SRAM, and operates at 16 MHz of frequency.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4246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9AFC-973E-DBB5-92CE-BF9BCEAF7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E3D79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Arduino Nano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91BED-C639-574F-B77A-EB44F3EC9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5464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64E4E-A660-52D5-F9D6-A0811E051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487" y="957943"/>
            <a:ext cx="7097484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0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F99E-AE2A-0F30-FF61-EB97F948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i="0" u="none" strike="noStrike" baseline="0" dirty="0">
                <a:latin typeface="PalatinoLTStd-Roman"/>
              </a:rPr>
              <a:t>Comparison Table for a Few Arduino Boards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022E1-6DC6-4F92-774F-59AF9FCB9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5464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A70C1-9F94-3ED7-5C1D-E838ABDAC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23" y="832733"/>
            <a:ext cx="5796977" cy="562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6BB2E3-AC2D-4363-01F4-CFE6E8DDF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663" y="1208601"/>
            <a:ext cx="6259765" cy="481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5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1738-294E-EB09-1F2C-B5D64288B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i="0" u="none" strike="noStrike" baseline="0" dirty="0">
                <a:latin typeface="PalatinoLTStd-Bold"/>
              </a:rPr>
              <a:t>Arduino IDE</a:t>
            </a:r>
            <a:endParaRPr lang="en-IN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84FEC-643D-5022-BECD-CBC568423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857" y="949850"/>
            <a:ext cx="4300057" cy="5620800"/>
          </a:xfrm>
        </p:spPr>
        <p:txBody>
          <a:bodyPr/>
          <a:lstStyle/>
          <a:p>
            <a:pPr algn="just"/>
            <a:r>
              <a:rPr lang="en-US" sz="1800" b="0" i="0" u="none" strike="noStrike" baseline="0" dirty="0">
                <a:latin typeface="PalatinoLTStd-Roman"/>
              </a:rPr>
              <a:t>The Arduino integrated development environment (IDE) is an open-source software, and it makes it easy to write code and upload it to the board.</a:t>
            </a:r>
          </a:p>
          <a:p>
            <a:pPr marL="135464" indent="0" algn="just">
              <a:buNone/>
            </a:pPr>
            <a:r>
              <a:rPr lang="en-US" sz="1800" b="1" i="0" u="none" strike="noStrike" baseline="0" dirty="0">
                <a:latin typeface="OptimaLTStd-Bold"/>
              </a:rPr>
              <a:t>Steps to Install Arduino IDE:</a:t>
            </a:r>
          </a:p>
          <a:p>
            <a:pPr algn="l"/>
            <a:r>
              <a:rPr lang="en-US" sz="1800" b="1" i="0" u="none" strike="noStrike" baseline="0" dirty="0">
                <a:solidFill>
                  <a:srgbClr val="000000"/>
                </a:solidFill>
                <a:latin typeface="PalatinoLTStd-Bold"/>
              </a:rPr>
              <a:t>Step 1: Install Arduino IDE and open the window: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alatinoLTStd-Roman"/>
              </a:rPr>
              <a:t>To begin, install the Arduino IDE. </a:t>
            </a:r>
            <a:endParaRPr lang="en-IN" sz="1800" b="0" i="0" u="none" strike="noStrike" baseline="0" dirty="0">
              <a:solidFill>
                <a:srgbClr val="000000"/>
              </a:solidFill>
              <a:latin typeface="PalatinoLTStd-Roman"/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000000"/>
                </a:solidFill>
                <a:latin typeface="PalatinoLTStd-Bold"/>
              </a:rPr>
              <a:t>Step 2: Choose the version of Arduino board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PalatinoLTStd-Roman"/>
              </a:rPr>
              <a:t>Arduino has many versions like UNO, MEGA, NANO, etc. 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PalatinoLTStd-Roman"/>
              </a:rPr>
              <a:t>Before starting the project, find out the  suitable version by selecting the parameters according to the requirement. 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PalatinoLTStd-Roman"/>
              </a:rPr>
              <a:t>The most common board for beginners is the Arduino UNO.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7F7FD0-0A68-844F-19FE-28833E1C0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662500"/>
            <a:ext cx="7543800" cy="61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06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66E9-60E5-814E-3A29-6A69F57C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0" i="0" u="none" strike="noStrike" baseline="0" dirty="0">
                <a:latin typeface="PalatinoLTStd-Roman"/>
              </a:rPr>
              <a:t>Selection of Arduino board.</a:t>
            </a:r>
            <a:endParaRPr lang="en-IN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8CB69-567E-037D-E08F-008251D38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510E5D-A63B-6B9C-CE29-F595570DA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40" y="832732"/>
            <a:ext cx="11308120" cy="602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15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483D2-64F0-C883-79BA-392175407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1E4AD-BDD9-A034-084D-118A501B42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solidFill>
                  <a:srgbClr val="000000"/>
                </a:solidFill>
                <a:latin typeface="PalatinoLTStd-Bold"/>
              </a:rPr>
              <a:t>Step 3: Write and compile the program</a:t>
            </a:r>
          </a:p>
          <a:p>
            <a:pPr marL="135464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PalatinoLTStd-Roman"/>
              </a:rPr>
              <a:t>	Write the program in the Arduino IDE window. Then “RUN” the program.</a:t>
            </a:r>
          </a:p>
          <a:p>
            <a:pPr marL="135464" indent="0" algn="l">
              <a:buNone/>
            </a:pPr>
            <a:r>
              <a:rPr lang="en-US" sz="1800" b="0" i="0" u="none" strike="noStrike" baseline="0" dirty="0">
                <a:solidFill>
                  <a:srgbClr val="0000FF"/>
                </a:solidFill>
                <a:latin typeface="PalatinoLTStd-Roman"/>
              </a:rPr>
              <a:t>	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PalatinoLTStd-Roman"/>
              </a:rPr>
              <a:t>Below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PalatinoLTStd-Roman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alatinoLTStd-Roman"/>
              </a:rPr>
              <a:t>shows the window to compile the program.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B47D0-E2E9-9461-B606-E3E6274E7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28" y="2233500"/>
            <a:ext cx="6068272" cy="4315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7CA18-6425-4842-FACE-FB2670247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011514"/>
            <a:ext cx="6240155" cy="47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14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63623-3BE5-D966-03EC-FF386EF2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A153C-B40F-88A2-6BA2-67B3468AA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400" y="832733"/>
            <a:ext cx="6009114" cy="5620800"/>
          </a:xfrm>
        </p:spPr>
        <p:txBody>
          <a:bodyPr/>
          <a:lstStyle/>
          <a:p>
            <a:pPr algn="l"/>
            <a:r>
              <a:rPr lang="en-US" sz="1600" b="1" i="0" u="none" strike="noStrike" baseline="0" dirty="0">
                <a:solidFill>
                  <a:srgbClr val="000000"/>
                </a:solidFill>
                <a:latin typeface="PalatinoLTStd-Bold"/>
              </a:rPr>
              <a:t>Step 4: Connect Arduino with PC</a:t>
            </a:r>
          </a:p>
          <a:p>
            <a:pPr marL="135464" indent="0" algn="l">
              <a:buNone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	Connect Arduino to the USB port of the PC with a USB 	cable. </a:t>
            </a:r>
          </a:p>
          <a:p>
            <a:pPr marL="135464" indent="0" algn="just">
              <a:buNone/>
            </a:pPr>
            <a:r>
              <a:rPr lang="en-US" sz="1600" dirty="0">
                <a:solidFill>
                  <a:srgbClr val="000000"/>
                </a:solidFill>
                <a:latin typeface="PalatinoLTStd-Roman"/>
              </a:rPr>
              <a:t>	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Every Arduino board has a different serial-port address 	(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alatinoLTStd-Roman"/>
              </a:rPr>
              <a:t>COM2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,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alatinoLTStd-Roman"/>
              </a:rPr>
              <a:t>COM4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, 	etc.), so it is required to reconfigure 	the port for each Arduino and select it in IDE. </a:t>
            </a:r>
          </a:p>
          <a:p>
            <a:pPr marL="135464" indent="0" algn="just">
              <a:buNone/>
            </a:pPr>
            <a:r>
              <a:rPr lang="en-US" sz="1600" dirty="0">
                <a:solidFill>
                  <a:srgbClr val="000000"/>
                </a:solidFill>
                <a:latin typeface="PalatinoLTStd-Roman"/>
              </a:rPr>
              <a:t>	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To check the port at which the Arduino is connected, 	right click on “PC” 	then select “manager”; a window 	will open. </a:t>
            </a:r>
          </a:p>
          <a:p>
            <a:pPr marL="135464" indent="0" algn="just">
              <a:buNone/>
            </a:pPr>
            <a:r>
              <a:rPr lang="en-US" sz="1600" dirty="0">
                <a:solidFill>
                  <a:srgbClr val="000000"/>
                </a:solidFill>
                <a:latin typeface="PalatinoLTStd-Roman"/>
              </a:rPr>
              <a:t>	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Then double click on “Device Manager.” A window will 	open. Click on ports COM and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alatinoLTStd-Roman"/>
              </a:rPr>
              <a:t>LPT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 and port at 	which device is connected can be found.</a:t>
            </a:r>
          </a:p>
          <a:p>
            <a:pPr marL="135464" indent="0" algn="just">
              <a:buNone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	Now click on the “Tool” head at the Arduino IDE 	window. </a:t>
            </a:r>
          </a:p>
          <a:p>
            <a:pPr marL="135464" indent="0" algn="just">
              <a:buNone/>
            </a:pPr>
            <a:r>
              <a:rPr lang="en-US" sz="1600" dirty="0">
                <a:solidFill>
                  <a:srgbClr val="000000"/>
                </a:solidFill>
                <a:latin typeface="PalatinoLTStd-Roman"/>
              </a:rPr>
              <a:t>	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Go to the 	port and select the same port number, which 	is found in the device manager (select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alatinoLTStd-Roman"/>
              </a:rPr>
              <a:t>COM1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 or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alatinoLTStd-Roman"/>
              </a:rPr>
              <a:t>COM2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, 	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alatinoLTStd-Roman"/>
              </a:rPr>
              <a:t>etc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). </a:t>
            </a:r>
          </a:p>
          <a:p>
            <a:pPr marL="135464" indent="0" algn="l">
              <a:buNone/>
            </a:pPr>
            <a:r>
              <a:rPr lang="en-US" sz="1600" b="1" i="0" u="none" strike="noStrike" baseline="0" dirty="0">
                <a:solidFill>
                  <a:srgbClr val="000000"/>
                </a:solidFill>
                <a:latin typeface="PalatinoLTStd-Bold"/>
              </a:rPr>
              <a:t>Step 5: Upload program to Arduino board</a:t>
            </a:r>
          </a:p>
          <a:p>
            <a:pPr marL="135464" indent="0" algn="l">
              <a:buNone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	Upload the program to the Arduino board. 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7557E-6577-527C-DBD4-1B1B3D2FF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71" y="832733"/>
            <a:ext cx="5464629" cy="55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54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0339F-99C1-411B-6940-714D5953C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B29C6-FB88-004D-50AD-0A61F3518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3FE39-8517-571E-4DF2-9AB3CE6A1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01" y="832733"/>
            <a:ext cx="5704314" cy="5535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3DFA3E-AE41-AB40-7B31-CEE8B1AB4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600" y="1857119"/>
            <a:ext cx="5845629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01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5FE5-A39C-7CA6-E531-0A85794CF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i="0" u="none" strike="noStrike" baseline="0" dirty="0">
                <a:latin typeface="PalatinoLTStd-Bold"/>
              </a:rPr>
              <a:t>Play with LED and Arduino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8EF6C-FB77-8E32-B051-67D3DB804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PalatinoLTStd-Roman"/>
              </a:rPr>
              <a:t>A light-emitting diode (LED) is a device</a:t>
            </a:r>
          </a:p>
          <a:p>
            <a:pPr marL="135464" indent="0" algn="l">
              <a:buNone/>
            </a:pPr>
            <a:r>
              <a:rPr lang="en-US" sz="1800" b="0" i="0" u="none" strike="noStrike" baseline="0" dirty="0">
                <a:latin typeface="PalatinoLTStd-Roman"/>
              </a:rPr>
              <a:t>        that can be used as an indicator.</a:t>
            </a:r>
          </a:p>
          <a:p>
            <a:r>
              <a:rPr lang="en-US" sz="1800" b="0" i="0" u="none" strike="noStrike" baseline="0" dirty="0">
                <a:latin typeface="PalatinoLTStd-Roman"/>
              </a:rPr>
              <a:t>An LED has two terminals, anode and cathode. </a:t>
            </a:r>
          </a:p>
          <a:p>
            <a:r>
              <a:rPr lang="en-US" sz="1800" b="0" i="0" u="none" strike="noStrike" baseline="0" dirty="0">
                <a:latin typeface="PalatinoLTStd-Roman"/>
              </a:rPr>
              <a:t>LEDs are available in a different </a:t>
            </a:r>
            <a:r>
              <a:rPr lang="en-IN" sz="1800" b="0" i="0" u="none" strike="noStrike" baseline="0" dirty="0" err="1">
                <a:latin typeface="PalatinoLTStd-Roman"/>
              </a:rPr>
              <a:t>colors</a:t>
            </a:r>
            <a:endParaRPr lang="en-IN" sz="1800" b="0" i="0" u="none" strike="noStrike" baseline="0" dirty="0">
              <a:latin typeface="PalatinoLTStd-Roman"/>
            </a:endParaRPr>
          </a:p>
          <a:p>
            <a:r>
              <a:rPr lang="en-US" sz="1800" b="0" i="0" u="none" strike="noStrike" baseline="0" dirty="0">
                <a:latin typeface="PalatinoLTStd-Roman"/>
              </a:rPr>
              <a:t>Different colors can be used to represent </a:t>
            </a:r>
          </a:p>
          <a:p>
            <a:pPr marL="135464" indent="0">
              <a:buNone/>
            </a:pPr>
            <a:r>
              <a:rPr lang="en-US" sz="1800" dirty="0">
                <a:latin typeface="PalatinoLTStd-Roman"/>
              </a:rPr>
              <a:t>        </a:t>
            </a:r>
            <a:r>
              <a:rPr lang="en-US" sz="1800" b="0" i="0" u="none" strike="noStrike" baseline="0" dirty="0">
                <a:latin typeface="PalatinoLTStd-Roman"/>
              </a:rPr>
              <a:t>different conditions.</a:t>
            </a:r>
          </a:p>
          <a:p>
            <a:pPr marL="135464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413088-9358-5964-ABAB-7BE0128FD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13003"/>
            <a:ext cx="5743800" cy="5774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CC1C21-9B92-DF0B-5184-8999E297E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0" y="2956129"/>
            <a:ext cx="5743801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79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>
            <a:spLocks noGrp="1"/>
          </p:cNvSpPr>
          <p:nvPr>
            <p:ph type="title"/>
          </p:nvPr>
        </p:nvSpPr>
        <p:spPr>
          <a:xfrm>
            <a:off x="2078800" y="170100"/>
            <a:ext cx="7695600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dirty="0"/>
              <a:t>    </a:t>
            </a:r>
            <a:endParaRPr dirty="0"/>
          </a:p>
        </p:txBody>
      </p:sp>
      <p:sp>
        <p:nvSpPr>
          <p:cNvPr id="76" name="Google Shape;76;p8"/>
          <p:cNvSpPr txBox="1">
            <a:spLocks noGrp="1"/>
          </p:cNvSpPr>
          <p:nvPr>
            <p:ph type="body" idx="1"/>
          </p:nvPr>
        </p:nvSpPr>
        <p:spPr>
          <a:xfrm>
            <a:off x="609400" y="771524"/>
            <a:ext cx="4485114" cy="446450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7949" indent="-3862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/>
              <a:t>Contents</a:t>
            </a:r>
          </a:p>
          <a:p>
            <a:pPr marL="135464" indent="0" algn="l">
              <a:buNone/>
            </a:pPr>
            <a:r>
              <a:rPr lang="en-IN" sz="1200" b="1" i="0" u="none" strike="noStrike" baseline="0" dirty="0">
                <a:solidFill>
                  <a:srgbClr val="000000"/>
                </a:solidFill>
                <a:latin typeface="PalatinoLTStd-Bold"/>
              </a:rPr>
              <a:t>Basics of Arduino</a:t>
            </a:r>
            <a:r>
              <a:rPr lang="en-IN" sz="1200" b="0" i="0" u="none" strike="noStrike" baseline="0" dirty="0">
                <a:solidFill>
                  <a:srgbClr val="000000"/>
                </a:solidFill>
                <a:latin typeface="PalatinoLTStd-Roman"/>
              </a:rPr>
              <a:t>..........................................................................................</a:t>
            </a:r>
            <a:r>
              <a:rPr lang="en-IN" sz="1200" b="0" i="0" u="none" strike="noStrike" baseline="0" dirty="0">
                <a:solidFill>
                  <a:srgbClr val="0000FF"/>
                </a:solidFill>
                <a:latin typeface="PalatinoLTStd-Roman"/>
              </a:rPr>
              <a:t>29</a:t>
            </a:r>
          </a:p>
          <a:p>
            <a:pPr marL="135464" indent="0" algn="l">
              <a:buNone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PalatinoLTStd-Roman"/>
              </a:rPr>
              <a:t>4.1 Introduction to Arduino.......................................................................</a:t>
            </a:r>
            <a:r>
              <a:rPr lang="en-US" sz="1200" b="0" i="0" u="none" strike="noStrike" baseline="0" dirty="0">
                <a:solidFill>
                  <a:srgbClr val="0000FF"/>
                </a:solidFill>
                <a:latin typeface="PalatinoLTStd-Roman"/>
              </a:rPr>
              <a:t>29</a:t>
            </a:r>
          </a:p>
          <a:p>
            <a:pPr marL="135464" indent="0" algn="l">
              <a:buNone/>
            </a:pPr>
            <a:r>
              <a:rPr lang="en-IN" sz="1200" b="0" i="0" u="none" strike="noStrike" baseline="0" dirty="0">
                <a:solidFill>
                  <a:srgbClr val="000000"/>
                </a:solidFill>
                <a:latin typeface="PalatinoLTStd-Roman"/>
              </a:rPr>
              <a:t>4.1.1 Arduino Uno.............................................................................</a:t>
            </a:r>
            <a:r>
              <a:rPr lang="en-IN" sz="1200" b="0" i="0" u="none" strike="noStrike" baseline="0" dirty="0">
                <a:solidFill>
                  <a:srgbClr val="0000FF"/>
                </a:solidFill>
                <a:latin typeface="PalatinoLTStd-Roman"/>
              </a:rPr>
              <a:t>29</a:t>
            </a:r>
          </a:p>
          <a:p>
            <a:pPr marL="135464" indent="0" algn="l">
              <a:buNone/>
            </a:pPr>
            <a:r>
              <a:rPr lang="en-IN" sz="1200" b="0" i="0" u="none" strike="noStrike" baseline="0" dirty="0">
                <a:solidFill>
                  <a:srgbClr val="000000"/>
                </a:solidFill>
                <a:latin typeface="PalatinoLTStd-Roman"/>
              </a:rPr>
              <a:t>4.1.2 Arduino Mega..........................................................................</a:t>
            </a:r>
            <a:r>
              <a:rPr lang="en-IN" sz="1200" b="0" i="0" u="none" strike="noStrike" baseline="0" dirty="0">
                <a:solidFill>
                  <a:srgbClr val="0000FF"/>
                </a:solidFill>
                <a:latin typeface="PalatinoLTStd-Roman"/>
              </a:rPr>
              <a:t>30</a:t>
            </a:r>
          </a:p>
          <a:p>
            <a:pPr marL="135464" indent="0" algn="l">
              <a:buNone/>
            </a:pPr>
            <a:r>
              <a:rPr lang="en-IN" sz="1200" b="0" i="0" u="none" strike="noStrike" baseline="0" dirty="0">
                <a:solidFill>
                  <a:srgbClr val="000000"/>
                </a:solidFill>
                <a:latin typeface="PalatinoLTStd-Roman"/>
              </a:rPr>
              <a:t>4.1.3 Arduino Nano.......................................................................... </a:t>
            </a:r>
            <a:r>
              <a:rPr lang="en-IN" sz="1200" b="0" i="0" u="none" strike="noStrike" baseline="0" dirty="0">
                <a:solidFill>
                  <a:srgbClr val="0000FF"/>
                </a:solidFill>
                <a:latin typeface="PalatinoLTStd-Roman"/>
              </a:rPr>
              <a:t>31</a:t>
            </a:r>
          </a:p>
          <a:p>
            <a:pPr marL="135464" indent="0" algn="l">
              <a:buNone/>
            </a:pPr>
            <a:r>
              <a:rPr lang="en-IN" sz="1200" b="0" i="0" u="none" strike="noStrike" baseline="0" dirty="0">
                <a:solidFill>
                  <a:srgbClr val="000000"/>
                </a:solidFill>
                <a:latin typeface="PalatinoLTStd-Roman"/>
              </a:rPr>
              <a:t>4.2 Arduino IDE...........................................................................................</a:t>
            </a:r>
            <a:r>
              <a:rPr lang="en-IN" sz="1200" b="0" i="0" u="none" strike="noStrike" baseline="0" dirty="0">
                <a:solidFill>
                  <a:srgbClr val="0000FF"/>
                </a:solidFill>
                <a:latin typeface="PalatinoLTStd-Roman"/>
              </a:rPr>
              <a:t>33</a:t>
            </a:r>
          </a:p>
          <a:p>
            <a:pPr marL="135464" indent="0" algn="l">
              <a:buNone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PalatinoLTStd-Roman"/>
              </a:rPr>
              <a:t>4.2.1 Steps to Install Arduino IDE..................................................</a:t>
            </a:r>
            <a:r>
              <a:rPr lang="en-US" sz="1200" b="0" i="0" u="none" strike="noStrike" baseline="0" dirty="0">
                <a:solidFill>
                  <a:srgbClr val="0000FF"/>
                </a:solidFill>
                <a:latin typeface="PalatinoLTStd-Roman"/>
              </a:rPr>
              <a:t>33</a:t>
            </a:r>
          </a:p>
          <a:p>
            <a:pPr marL="135464" indent="0" algn="l">
              <a:buNone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PalatinoLTStd-Roman"/>
              </a:rPr>
              <a:t>4.3 Basic Commands for Arduino............................................................. </a:t>
            </a:r>
            <a:r>
              <a:rPr lang="en-US" sz="1200" b="0" i="0" u="none" strike="noStrike" baseline="0" dirty="0">
                <a:solidFill>
                  <a:srgbClr val="0000FF"/>
                </a:solidFill>
                <a:latin typeface="PalatinoLTStd-Roman"/>
              </a:rPr>
              <a:t>37</a:t>
            </a:r>
          </a:p>
          <a:p>
            <a:pPr marL="135464" indent="0">
              <a:buNone/>
            </a:pPr>
            <a:r>
              <a:rPr lang="en-IN" sz="1200" b="0" i="0" u="none" strike="noStrike" baseline="0" dirty="0">
                <a:solidFill>
                  <a:srgbClr val="000000"/>
                </a:solidFill>
                <a:latin typeface="PalatinoLTStd-Roman"/>
              </a:rPr>
              <a:t>4.4 LCD Commands.................................................................................... </a:t>
            </a:r>
            <a:r>
              <a:rPr lang="en-IN" sz="1200" b="0" i="0" u="none" strike="noStrike" baseline="0" dirty="0">
                <a:solidFill>
                  <a:srgbClr val="0000FF"/>
                </a:solidFill>
                <a:latin typeface="PalatinoLTStd-Roman"/>
              </a:rPr>
              <a:t>37</a:t>
            </a:r>
          </a:p>
          <a:p>
            <a:pPr marL="135464" indent="0" algn="l">
              <a:buNone/>
            </a:pPr>
            <a:r>
              <a:rPr lang="fr-FR" sz="1200" b="0" i="0" u="none" strike="noStrike" baseline="0" dirty="0">
                <a:solidFill>
                  <a:srgbClr val="000000"/>
                </a:solidFill>
                <a:latin typeface="PalatinoLTStd-Roman"/>
              </a:rPr>
              <a:t>4.5 Serial Communication </a:t>
            </a:r>
            <a:r>
              <a:rPr lang="fr-FR" sz="1200" b="0" i="0" u="none" strike="noStrike" baseline="0" dirty="0" err="1">
                <a:solidFill>
                  <a:srgbClr val="000000"/>
                </a:solidFill>
                <a:latin typeface="PalatinoLTStd-Roman"/>
              </a:rPr>
              <a:t>Commands</a:t>
            </a:r>
            <a:r>
              <a:rPr lang="fr-FR" sz="1200" b="0" i="0" u="none" strike="noStrike" baseline="0" dirty="0">
                <a:solidFill>
                  <a:srgbClr val="000000"/>
                </a:solidFill>
                <a:latin typeface="PalatinoLTStd-Roman"/>
              </a:rPr>
              <a:t>.....................................................</a:t>
            </a:r>
            <a:r>
              <a:rPr lang="fr-FR" sz="1200" b="0" i="0" u="none" strike="noStrike" baseline="0" dirty="0">
                <a:solidFill>
                  <a:srgbClr val="0000FF"/>
                </a:solidFill>
                <a:latin typeface="PalatinoLTStd-Roman"/>
              </a:rPr>
              <a:t>38</a:t>
            </a:r>
          </a:p>
          <a:p>
            <a:pPr marL="135464" indent="0" algn="just">
              <a:buNone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PalatinoLTStd-Roman"/>
              </a:rPr>
              <a:t>4.6 Play with LED and Arduino................................................................</a:t>
            </a:r>
            <a:r>
              <a:rPr lang="en-US" sz="1200" b="0" i="0" u="none" strike="noStrike" baseline="0" dirty="0">
                <a:solidFill>
                  <a:srgbClr val="0000FF"/>
                </a:solidFill>
                <a:latin typeface="PalatinoLTStd-Roman"/>
              </a:rPr>
              <a:t>38</a:t>
            </a:r>
          </a:p>
          <a:p>
            <a:pPr marL="135464" indent="0" algn="l">
              <a:buNone/>
            </a:pPr>
            <a:r>
              <a:rPr lang="en-IN" sz="1200" b="0" i="0" u="none" strike="noStrike" baseline="0" dirty="0">
                <a:solidFill>
                  <a:srgbClr val="000000"/>
                </a:solidFill>
                <a:latin typeface="PalatinoLTStd-Roman"/>
              </a:rPr>
              <a:t>4.6.1 Sketch.........................................................................................</a:t>
            </a:r>
            <a:r>
              <a:rPr lang="en-IN" sz="1200" b="0" i="0" u="none" strike="noStrike" baseline="0" dirty="0">
                <a:solidFill>
                  <a:srgbClr val="0000FF"/>
                </a:solidFill>
                <a:latin typeface="PalatinoLTStd-Roman"/>
              </a:rPr>
              <a:t>40</a:t>
            </a:r>
          </a:p>
          <a:p>
            <a:pPr marL="135464" indent="0" algn="just">
              <a:buNone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PalatinoLTStd-Roman"/>
              </a:rPr>
              <a:t>4.7 Play with LCD with Arduino...............................................................</a:t>
            </a:r>
            <a:r>
              <a:rPr lang="en-US" sz="1200" b="0" i="0" u="none" strike="noStrike" baseline="0" dirty="0">
                <a:solidFill>
                  <a:srgbClr val="0000FF"/>
                </a:solidFill>
                <a:latin typeface="PalatinoLTStd-Roman"/>
              </a:rPr>
              <a:t>40</a:t>
            </a:r>
          </a:p>
          <a:p>
            <a:pPr marL="135464" indent="0" algn="l">
              <a:buNone/>
            </a:pPr>
            <a:r>
              <a:rPr lang="en-IN" sz="1200" b="0" i="0" u="none" strike="noStrike" baseline="0" dirty="0">
                <a:solidFill>
                  <a:srgbClr val="000000"/>
                </a:solidFill>
                <a:latin typeface="PalatinoLTStd-Roman"/>
              </a:rPr>
              <a:t>4.7.1 Sketch.........................................................................................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FF83AD-0857-B29D-C02B-90F4CE0E7334}"/>
              </a:ext>
            </a:extLst>
          </p:cNvPr>
          <p:cNvSpPr txBox="1"/>
          <p:nvPr/>
        </p:nvSpPr>
        <p:spPr>
          <a:xfrm>
            <a:off x="5690506" y="781048"/>
            <a:ext cx="611232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u="none" strike="noStrike" baseline="0" dirty="0">
                <a:solidFill>
                  <a:srgbClr val="000000"/>
                </a:solidFill>
                <a:latin typeface="PalatinoLTStd-Bold"/>
              </a:rPr>
              <a:t>Basics of Raspberry Pi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..................................................................................</a:t>
            </a:r>
            <a:r>
              <a:rPr lang="en-US" sz="1600" b="0" i="0" u="none" strike="noStrike" baseline="0" dirty="0">
                <a:solidFill>
                  <a:srgbClr val="0000FF"/>
                </a:solidFill>
                <a:latin typeface="PalatinoLTStd-Roman"/>
              </a:rPr>
              <a:t>45</a:t>
            </a:r>
          </a:p>
          <a:p>
            <a:pPr algn="l"/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5.1 Introduction to Raspberry Pi...............................................................</a:t>
            </a:r>
            <a:r>
              <a:rPr lang="en-US" sz="1600" b="0" i="0" u="none" strike="noStrike" baseline="0" dirty="0">
                <a:solidFill>
                  <a:srgbClr val="0000FF"/>
                </a:solidFill>
                <a:latin typeface="PalatinoLTStd-Roman"/>
              </a:rPr>
              <a:t>45</a:t>
            </a:r>
          </a:p>
          <a:p>
            <a:pPr algn="l"/>
            <a:r>
              <a:rPr lang="en-IN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5.1.1 Raspberry Pi Components......................................................</a:t>
            </a:r>
            <a:r>
              <a:rPr lang="en-IN" sz="1600" b="0" i="0" u="none" strike="noStrike" baseline="0" dirty="0">
                <a:solidFill>
                  <a:srgbClr val="0000FF"/>
                </a:solidFill>
                <a:latin typeface="PalatinoLTStd-Roman"/>
              </a:rPr>
              <a:t>45</a:t>
            </a:r>
          </a:p>
          <a:p>
            <a:pPr algn="l"/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5.2 Installation of NOOBS on SD Card.....................................................</a:t>
            </a:r>
            <a:r>
              <a:rPr lang="en-US" sz="1600" b="0" i="0" u="none" strike="noStrike" baseline="0" dirty="0">
                <a:solidFill>
                  <a:srgbClr val="0000FF"/>
                </a:solidFill>
                <a:latin typeface="PalatinoLTStd-Roman"/>
              </a:rPr>
              <a:t>48</a:t>
            </a:r>
          </a:p>
          <a:p>
            <a:pPr algn="l"/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5.3 Installation of Raspbian on SD Card..................................................</a:t>
            </a:r>
            <a:r>
              <a:rPr lang="en-US" sz="1600" b="0" i="0" u="none" strike="noStrike" baseline="0" dirty="0">
                <a:solidFill>
                  <a:srgbClr val="0000FF"/>
                </a:solidFill>
                <a:latin typeface="PalatinoLTStd-Roman"/>
              </a:rPr>
              <a:t>49</a:t>
            </a:r>
          </a:p>
          <a:p>
            <a:pPr algn="l"/>
            <a:r>
              <a:rPr lang="en-IN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5.4 Terminal Commands............................................................................ </a:t>
            </a:r>
            <a:r>
              <a:rPr lang="en-IN" sz="1600" b="0" i="0" u="none" strike="noStrike" baseline="0" dirty="0">
                <a:solidFill>
                  <a:srgbClr val="0000FF"/>
                </a:solidFill>
                <a:latin typeface="PalatinoLTStd-Roman"/>
              </a:rPr>
              <a:t>51</a:t>
            </a:r>
          </a:p>
          <a:p>
            <a:pPr algn="l"/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5.5 Installation of Libraries on Raspberry Pi........................................... </a:t>
            </a:r>
            <a:r>
              <a:rPr lang="en-US" sz="1600" b="0" i="0" u="none" strike="noStrike" baseline="0" dirty="0">
                <a:solidFill>
                  <a:srgbClr val="0000FF"/>
                </a:solidFill>
                <a:latin typeface="PalatinoLTStd-Roman"/>
              </a:rPr>
              <a:t>52</a:t>
            </a:r>
          </a:p>
          <a:p>
            <a:pPr algn="l"/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5.6 Getting the Static IP Address of Raspberry Pi.................................. </a:t>
            </a:r>
            <a:r>
              <a:rPr lang="en-US" sz="1600" b="0" i="0" u="none" strike="noStrike" baseline="0" dirty="0">
                <a:solidFill>
                  <a:srgbClr val="0000FF"/>
                </a:solidFill>
                <a:latin typeface="PalatinoLTStd-Roman"/>
              </a:rPr>
              <a:t>52</a:t>
            </a:r>
          </a:p>
          <a:p>
            <a:pPr algn="l"/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5.7 Run a Program on Raspberry Pi........................................................ </a:t>
            </a:r>
            <a:r>
              <a:rPr lang="en-US" sz="1600" b="0" i="0" u="none" strike="noStrike" baseline="0" dirty="0">
                <a:solidFill>
                  <a:srgbClr val="0000FF"/>
                </a:solidFill>
                <a:latin typeface="PalatinoLTStd-Roman"/>
              </a:rPr>
              <a:t>57</a:t>
            </a:r>
          </a:p>
          <a:p>
            <a:pPr algn="l"/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5.7.1 Editing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alatinoLTStd-Roman"/>
              </a:rPr>
              <a:t>rc.local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........................................................................ </a:t>
            </a:r>
            <a:r>
              <a:rPr lang="en-US" sz="1600" b="0" i="0" u="none" strike="noStrike" baseline="0" dirty="0">
                <a:solidFill>
                  <a:srgbClr val="0000FF"/>
                </a:solidFill>
                <a:latin typeface="PalatinoLTStd-Roman"/>
              </a:rPr>
              <a:t>57</a:t>
            </a:r>
          </a:p>
          <a:p>
            <a:pPr algn="l"/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5.8 Installing the Remote Desktop Server..............................................</a:t>
            </a:r>
            <a:r>
              <a:rPr lang="en-US" sz="1600" b="0" i="0" u="none" strike="noStrike" baseline="0" dirty="0">
                <a:solidFill>
                  <a:srgbClr val="0000FF"/>
                </a:solidFill>
                <a:latin typeface="PalatinoLTStd-Roman"/>
              </a:rPr>
              <a:t>58</a:t>
            </a:r>
            <a:endParaRPr lang="en-US" sz="1600" dirty="0">
              <a:solidFill>
                <a:srgbClr val="0000FF"/>
              </a:solidFill>
              <a:latin typeface="PalatinoLTStd-Roman"/>
            </a:endParaRPr>
          </a:p>
          <a:p>
            <a:pPr algn="l"/>
            <a:endParaRPr lang="en-IN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A00C7-1C95-8A23-5964-C3BC62C2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i="0" u="none" strike="noStrike" baseline="0" dirty="0">
                <a:latin typeface="PalatinoLTStd-Bold"/>
              </a:rPr>
              <a:t>Play with LCD with Arduino</a:t>
            </a:r>
            <a:endParaRPr lang="en-IN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18BCE-C0BD-FE4C-F7D6-A8B0D28CA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399" y="832733"/>
            <a:ext cx="5617229" cy="5620800"/>
          </a:xfrm>
        </p:spPr>
        <p:txBody>
          <a:bodyPr/>
          <a:lstStyle/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PalatinoLTStd-Roman"/>
              </a:rPr>
              <a:t>The liquid crystal display (LCD) is a commonly used display module.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PalatinoLTStd-Roman"/>
              </a:rPr>
              <a:t>A 16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STIXGeneral-Regular"/>
              </a:rPr>
              <a:t>×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alatinoLTStd-Roman"/>
              </a:rPr>
              <a:t>2 LCD display is used as a display device in the circuits. This module is preferred over seven segments because they have no limitation of displaying special, and even custom, characters and are economical.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PalatinoLTStd-Roman"/>
              </a:rPr>
              <a:t>A 16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STIXGeneral-Regular"/>
              </a:rPr>
              <a:t>×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alatinoLTStd-Roman"/>
              </a:rPr>
              <a:t>2 LCD can display 16 characters per row, and there are 2 rows.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PalatinoLTStd-Roman"/>
              </a:rPr>
              <a:t>In this LCD, the 5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STIXGeneral-Regular"/>
              </a:rPr>
              <a:t>×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alatinoLTStd-Roman"/>
              </a:rPr>
              <a:t>4 pixel matrix displays the character. It has two registers, namely, data register and command register. 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PalatinoLTStd-Roman"/>
              </a:rPr>
              <a:t>A 20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STIXGeneral-Regular"/>
              </a:rPr>
              <a:t>×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alatinoLTStd-Roman"/>
              </a:rPr>
              <a:t>4 LCD has 4 rows and can display 20 characters per row. A 5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STIXGeneral-Regular"/>
              </a:rPr>
              <a:t>×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alatinoLTStd-Roman"/>
              </a:rPr>
              <a:t>4 pixel matrix is used to display characters. Pin description is the same as LCD (16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STIXGeneral-Regular"/>
              </a:rPr>
              <a:t>×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alatinoLTStd-Roman"/>
              </a:rPr>
              <a:t>2).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CE72A-EE73-2769-9602-7A28A0868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860" y="1696610"/>
            <a:ext cx="5306165" cy="353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89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FBCD-5924-1A4C-599E-8F976AEDD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6CA76-683F-4A38-78FF-BF894D12C6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25F8B-AA29-2890-E301-6B5628ADF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10" y="832733"/>
            <a:ext cx="6695161" cy="58551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31E89-630D-DA24-E87E-E50E33AFE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278" y="2339560"/>
            <a:ext cx="4801270" cy="1476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6E5769-2EC5-951A-BEDB-58D782A04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226" y="3780149"/>
            <a:ext cx="4115374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06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2C1FC-EA72-AB04-490E-DFA479E8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77E20-C85B-5357-3054-805893C60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AFB4C9-DD10-8627-69DB-C6F939CEA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00" y="715766"/>
            <a:ext cx="5486599" cy="4483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B3853-8AEF-D3AF-426C-131C83005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662500"/>
            <a:ext cx="5743801" cy="5506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6BCECD-37D3-B33B-5E4C-0E3919736FF8}"/>
              </a:ext>
            </a:extLst>
          </p:cNvPr>
          <p:cNvSpPr txBox="1"/>
          <p:nvPr/>
        </p:nvSpPr>
        <p:spPr>
          <a:xfrm>
            <a:off x="609400" y="5241200"/>
            <a:ext cx="5726086" cy="124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The heart of an LCD is a special liquid that is called a twisted nematic liquid crystal. This liquid has the capability of </a:t>
            </a:r>
            <a:r>
              <a:rPr lang="en-US" b="0" i="0" dirty="0">
                <a:solidFill>
                  <a:srgbClr val="040C28"/>
                </a:solidFill>
                <a:effectLst/>
                <a:highlight>
                  <a:srgbClr val="D3E3FD"/>
                </a:highlight>
                <a:latin typeface="Google Sans"/>
              </a:rPr>
              <a:t>rotating the polarization of linearly polarized light</a:t>
            </a:r>
            <a:r>
              <a:rPr lang="en-US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6783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84FB0-0B17-6B4E-46DE-80B73826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800" y="170100"/>
            <a:ext cx="7695600" cy="492400"/>
          </a:xfrm>
        </p:spPr>
        <p:txBody>
          <a:bodyPr/>
          <a:lstStyle/>
          <a:p>
            <a:r>
              <a:rPr lang="en-IN" dirty="0"/>
              <a:t>Basics of Raspberry 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449AA-CA50-2A1A-67E4-E6D42FEF7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926021"/>
            <a:ext cx="5878486" cy="5620800"/>
          </a:xfrm>
        </p:spPr>
        <p:txBody>
          <a:bodyPr/>
          <a:lstStyle/>
          <a:p>
            <a:r>
              <a:rPr lang="en-US" sz="2000" dirty="0"/>
              <a:t>Raspberry Pi is a low-cost mini-computer that can be connected to a computer monitor or TV. </a:t>
            </a:r>
          </a:p>
          <a:p>
            <a:r>
              <a:rPr lang="en-US" sz="2000" dirty="0"/>
              <a:t>It is a device for exploring the computer computing with the help of a keyboard and mouse. </a:t>
            </a:r>
          </a:p>
          <a:p>
            <a:r>
              <a:rPr lang="en-US" sz="2000" dirty="0"/>
              <a:t>A few optional parts can be connected with it for better accessibility. </a:t>
            </a:r>
          </a:p>
          <a:p>
            <a:r>
              <a:rPr lang="en-US" sz="2000" dirty="0"/>
              <a:t>It can be programmed in languages like Scratch and Python. </a:t>
            </a:r>
          </a:p>
          <a:p>
            <a:r>
              <a:rPr lang="en-US" sz="2000" dirty="0"/>
              <a:t>The processor frequency ranges from 700 MHz to 1.4 GHz for the Pi 3 model B+. </a:t>
            </a:r>
          </a:p>
          <a:p>
            <a:r>
              <a:rPr lang="en-US" sz="2000" dirty="0"/>
              <a:t>The onboard memory ranges from 256 MB to 1 GB RAM. </a:t>
            </a:r>
          </a:p>
          <a:p>
            <a:r>
              <a:rPr lang="en-US" sz="2000" dirty="0"/>
              <a:t>Raspberry Pi 3+ has a 1.4 GHz 64-bit quad core ARM cortex </a:t>
            </a:r>
            <a:r>
              <a:rPr lang="en-IN" sz="2000" dirty="0" err="1"/>
              <a:t>A53</a:t>
            </a:r>
            <a:r>
              <a:rPr lang="en-IN" sz="2000" dirty="0"/>
              <a:t> processor.</a:t>
            </a:r>
          </a:p>
          <a:p>
            <a:endParaRPr lang="en-IN" sz="2000" dirty="0"/>
          </a:p>
          <a:p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DAE01E-6914-5E79-AA65-DDFD91F3E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600" y="926020"/>
            <a:ext cx="6069457" cy="547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01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BBF64-71B9-908F-C850-7249F19CB3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B12AEE-8E09-50D0-5B94-14FAB9567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00" y="662500"/>
            <a:ext cx="11230399" cy="602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71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A7137-91E0-4E33-26D9-1C1714C17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Raspberry Pi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7D11F-9260-42DD-030E-5A2A38EA9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70055-B320-24DD-FEAA-A43CBF6C9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56" y="1012371"/>
            <a:ext cx="9764488" cy="543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02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1A34-0284-EC09-B7DA-44F7DE16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50943-7F3E-BF72-CEC9-86BC55D56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400" y="832732"/>
            <a:ext cx="11230400" cy="5855167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Broadcom </a:t>
            </a:r>
            <a:r>
              <a:rPr lang="en-IN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BCM2711</a:t>
            </a: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, Quad core Cortex-</a:t>
            </a:r>
            <a:r>
              <a:rPr lang="en-IN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A72</a:t>
            </a: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(ARM </a:t>
            </a:r>
            <a:r>
              <a:rPr lang="en-IN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v8</a:t>
            </a: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) 64-bit SoC @ </a:t>
            </a:r>
            <a:r>
              <a:rPr lang="en-IN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1.8GHz</a:t>
            </a:r>
            <a:endParaRPr lang="en-IN" sz="1600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1GB</a:t>
            </a: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, </a:t>
            </a:r>
            <a:r>
              <a:rPr lang="en-IN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2GB</a:t>
            </a: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, </a:t>
            </a:r>
            <a:r>
              <a:rPr lang="en-IN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4GB</a:t>
            </a: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or </a:t>
            </a:r>
            <a:r>
              <a:rPr lang="en-IN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8GB</a:t>
            </a: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</a:t>
            </a:r>
            <a:r>
              <a:rPr lang="en-IN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LPDDR4</a:t>
            </a: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-3200 </a:t>
            </a:r>
            <a:r>
              <a:rPr lang="en-IN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SDRAM</a:t>
            </a: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(depending on model)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2.4 GHz and 5.0 GHz IEEE </a:t>
            </a:r>
            <a:r>
              <a:rPr lang="en-IN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802.11ac</a:t>
            </a: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wireless, Bluetooth 5.0, 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Gigabit Ethernet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2 USB 3.0 ports; 2 USB 2.0 ports.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Raspberry Pi standard 40 pin GPIO header (fully backwards compatible with previous boards)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2 × micro-HDMI® ports (up to </a:t>
            </a:r>
            <a:r>
              <a:rPr lang="en-IN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4kp60</a:t>
            </a: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supported)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2-lane </a:t>
            </a:r>
            <a:r>
              <a:rPr lang="en-IN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MIPI</a:t>
            </a: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DSI display port                   //Mobile Industry Processor Interface Display Serial Interface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2-lane </a:t>
            </a:r>
            <a:r>
              <a:rPr lang="en-IN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MIPI</a:t>
            </a: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CSI camera port                   // camera serial interface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4-pole stereo audio and composite video port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H.265</a:t>
            </a: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(</a:t>
            </a:r>
            <a:r>
              <a:rPr lang="en-IN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4kp60</a:t>
            </a: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decode), </a:t>
            </a:r>
            <a:r>
              <a:rPr lang="en-IN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H264</a:t>
            </a: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(</a:t>
            </a:r>
            <a:r>
              <a:rPr lang="en-IN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1080p60</a:t>
            </a: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decode, </a:t>
            </a:r>
            <a:r>
              <a:rPr lang="en-IN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1080p30</a:t>
            </a: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encode)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OpenGL ES 3.1, Vulkan 1.0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Micro-SD card slot for loading operating system and data storage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5V</a:t>
            </a: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DC via USB-C connector (minimum </a:t>
            </a:r>
            <a:r>
              <a:rPr lang="en-IN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3A</a:t>
            </a: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*)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5V</a:t>
            </a: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DC via GPIO header (minimum </a:t>
            </a:r>
            <a:r>
              <a:rPr lang="en-IN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3A</a:t>
            </a: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*)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Power over Ethernet (PoE) enabled (requires separate PoE HAT)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Operating temperature: 0 – 50 degrees C ambient</a:t>
            </a:r>
          </a:p>
          <a:p>
            <a:pPr algn="l"/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* A good quality </a:t>
            </a:r>
            <a:r>
              <a:rPr lang="en-IN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2.5A</a:t>
            </a: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power supply can be used if downstream USB peripherals consume less than </a:t>
            </a:r>
            <a:r>
              <a:rPr lang="en-IN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500mA</a:t>
            </a:r>
            <a:r>
              <a:rPr lang="en-IN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in total.</a:t>
            </a:r>
          </a:p>
          <a:p>
            <a:pPr marL="135464" indent="0">
              <a:buNone/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864308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BEAB0-A841-44D2-99EB-6BDB08AF4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i="0" u="none" strike="noStrike" baseline="0" dirty="0">
                <a:latin typeface="OptimaLTStd-Bold"/>
              </a:rPr>
              <a:t>Raspberry Pi Components</a:t>
            </a:r>
            <a:endParaRPr lang="en-IN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29841-5028-9C41-75EA-54502F206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1800" b="1" i="0" u="none" strike="noStrike" baseline="0" dirty="0">
                <a:solidFill>
                  <a:srgbClr val="000000"/>
                </a:solidFill>
                <a:latin typeface="PalatinoLTStd-Bold"/>
              </a:rPr>
              <a:t>Power supply: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alatinoLTStd-Roman"/>
              </a:rPr>
              <a:t>The Raspberry Pi can be powered with a micro-USB connection capable of supplying at least 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PalatinoLTStd-Roman"/>
              </a:rPr>
              <a:t>400 mA at 5 V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PalatinoLTStd-Roman"/>
              </a:rPr>
              <a:t>;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alatinoLTStd-Roman"/>
              </a:rPr>
              <a:t>standard mobile phone chargers are suitable for this purpose. 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PalatinoLTStd-Roman"/>
              </a:rPr>
              <a:t>If Raspberry Pi is powered up from a USB port of another computer, it may not supply the required current. </a:t>
            </a:r>
          </a:p>
          <a:p>
            <a:pPr algn="just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070D0-D01D-83DF-9BAE-36755BA69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15" y="2117554"/>
            <a:ext cx="4332714" cy="3051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E8FF3-D82B-3AE4-4A09-D5FF64A7F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572" y="1999814"/>
            <a:ext cx="5834742" cy="30511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9D0CAB-89EE-E651-1CCC-6D376C30D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442" y="4830120"/>
            <a:ext cx="3267531" cy="196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77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B2E3-C17B-B7CE-B0EF-49078595A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FF9B5-4F9E-B7BD-51A7-480D5D7529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CD02C-5F5E-3E0F-21B0-EC4F9D23E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00" y="832733"/>
            <a:ext cx="8251371" cy="5620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F702B1-A2C5-6756-1FC2-161BCE224C61}"/>
              </a:ext>
            </a:extLst>
          </p:cNvPr>
          <p:cNvSpPr txBox="1"/>
          <p:nvPr/>
        </p:nvSpPr>
        <p:spPr>
          <a:xfrm>
            <a:off x="7294122" y="2108206"/>
            <a:ext cx="4545678" cy="124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UART stands for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universal asynchronous receiver / transmitter</a:t>
            </a: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 and defines a protocol, or set of rules, for exchanging serial data between two devices.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36A2A0-9BEF-1A8C-5C46-5A7D9C3AA110}"/>
              </a:ext>
            </a:extLst>
          </p:cNvPr>
          <p:cNvSpPr txBox="1"/>
          <p:nvPr/>
        </p:nvSpPr>
        <p:spPr>
          <a:xfrm>
            <a:off x="9035142" y="832733"/>
            <a:ext cx="2547458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24-GPIO pins</a:t>
            </a:r>
          </a:p>
          <a:p>
            <a:r>
              <a:rPr lang="en-IN" dirty="0" err="1"/>
              <a:t>GND</a:t>
            </a:r>
            <a:r>
              <a:rPr lang="en-IN" dirty="0"/>
              <a:t>- 8 pins</a:t>
            </a:r>
          </a:p>
          <a:p>
            <a:r>
              <a:rPr lang="en-IN" dirty="0" err="1"/>
              <a:t>VCC</a:t>
            </a:r>
            <a:r>
              <a:rPr lang="en-IN" dirty="0"/>
              <a:t>- 4 pins</a:t>
            </a:r>
          </a:p>
          <a:p>
            <a:r>
              <a:rPr lang="en-IN" dirty="0"/>
              <a:t>I/O board - 26 pins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DFC232-AF45-5C07-F26A-E9CF6287F9EB}"/>
              </a:ext>
            </a:extLst>
          </p:cNvPr>
          <p:cNvSpPr txBox="1"/>
          <p:nvPr/>
        </p:nvSpPr>
        <p:spPr>
          <a:xfrm>
            <a:off x="8745069" y="4126321"/>
            <a:ext cx="30561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The serial peripheral interface (SPI) is </a:t>
            </a:r>
            <a:r>
              <a:rPr lang="en-US" sz="1600" b="0" i="0" dirty="0">
                <a:solidFill>
                  <a:srgbClr val="040C28"/>
                </a:solidFill>
                <a:effectLst/>
                <a:highlight>
                  <a:srgbClr val="D3E3FD"/>
                </a:highlight>
                <a:latin typeface="Google Sans"/>
              </a:rPr>
              <a:t>a communication interface used to send data between multiple devices</a:t>
            </a:r>
            <a:r>
              <a:rPr lang="en-US" sz="1600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. These devices are organized into a master and slave configuration, in which the master has control over the slaves and the slaves receive instruction from the master.</a:t>
            </a:r>
            <a:endParaRPr lang="en-IN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ACA86F-952F-D478-4520-119A1AA15C04}"/>
              </a:ext>
            </a:extLst>
          </p:cNvPr>
          <p:cNvSpPr txBox="1"/>
          <p:nvPr/>
        </p:nvSpPr>
        <p:spPr>
          <a:xfrm>
            <a:off x="-16328" y="2230097"/>
            <a:ext cx="20951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4D5156"/>
                </a:solidFill>
                <a:highlight>
                  <a:srgbClr val="FFFFFF"/>
                </a:highlight>
                <a:latin typeface="Google Sans"/>
              </a:rPr>
              <a:t>R</a:t>
            </a:r>
            <a:r>
              <a:rPr lang="en-US" sz="1600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eading hardware monitors, sensors, real-time clocks, controlling actuators,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751872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8BFC-66D8-4341-B933-0984BA24584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783632" y="685907"/>
            <a:ext cx="6172220" cy="54156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sz="2800" b="1" i="1" dirty="0">
                <a:solidFill>
                  <a:sysClr val="windowText" lastClr="000000"/>
                </a:solidFill>
              </a:rPr>
              <a:t>Software Installation on 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6A87D-97A7-4D7A-83FB-DE65919D976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2736" y="1828274"/>
            <a:ext cx="5659845" cy="2111208"/>
          </a:xfrm>
        </p:spPr>
        <p:txBody>
          <a:bodyPr>
            <a:normAutofit/>
          </a:bodyPr>
          <a:lstStyle/>
          <a:p>
            <a:pPr>
              <a:spcBef>
                <a:spcPts val="965"/>
              </a:spcBef>
              <a:buSzPct val="45000"/>
              <a:buFont typeface="StarSymbol"/>
              <a:buChar char="●"/>
              <a:defRPr/>
            </a:pPr>
            <a:r>
              <a:rPr sz="28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NOOBS 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ew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the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ox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oftware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installation manager </a:t>
            </a:r>
            <a:r>
              <a:rPr sz="28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installation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sz="28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RASPBIAN OS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Pi board.</a:t>
            </a:r>
          </a:p>
          <a:p>
            <a:pPr>
              <a:spcBef>
                <a:spcPts val="965"/>
              </a:spcBef>
              <a:buSzPct val="45000"/>
              <a:buFont typeface="StarSymbol"/>
              <a:buChar char="●"/>
              <a:defRPr/>
            </a:pPr>
            <a:endParaRPr lang="en-US" sz="2800" dirty="0">
              <a:solidFill>
                <a:sysClr val="windowText" lastClr="000000"/>
              </a:solidFill>
            </a:endParaRPr>
          </a:p>
          <a:p>
            <a:pPr>
              <a:spcBef>
                <a:spcPts val="965"/>
              </a:spcBef>
              <a:buSzPct val="45000"/>
              <a:buFont typeface="StarSymbol"/>
              <a:buChar char="●"/>
              <a:defRPr/>
            </a:pPr>
            <a:endParaRPr lang="en-US" sz="2800" dirty="0">
              <a:solidFill>
                <a:sysClr val="windowText" lastClr="000000"/>
              </a:solidFill>
            </a:endParaRPr>
          </a:p>
          <a:p>
            <a:pPr>
              <a:spcBef>
                <a:spcPts val="965"/>
              </a:spcBef>
              <a:buSzPct val="45000"/>
              <a:buFont typeface="StarSymbol"/>
              <a:buChar char="●"/>
              <a:defRPr/>
            </a:pPr>
            <a:endParaRPr sz="2800" dirty="0">
              <a:solidFill>
                <a:sysClr val="windowText" lastClr="000000"/>
              </a:solidFill>
            </a:endParaRPr>
          </a:p>
          <a:p>
            <a:pPr>
              <a:spcBef>
                <a:spcPts val="965"/>
              </a:spcBef>
              <a:buSzPct val="45000"/>
              <a:buFont typeface="StarSymbol"/>
              <a:buChar char="●"/>
              <a:defRPr/>
            </a:pPr>
            <a:endParaRPr sz="2800" dirty="0">
              <a:solidFill>
                <a:sysClr val="windowText" lastClr="000000"/>
              </a:solidFill>
            </a:endParaRPr>
          </a:p>
        </p:txBody>
      </p:sp>
      <p:pic>
        <p:nvPicPr>
          <p:cNvPr id="32772" name="Picture 3">
            <a:extLst>
              <a:ext uri="{FF2B5EF4-FFF2-40B4-BE49-F238E27FC236}">
                <a16:creationId xmlns:a16="http://schemas.microsoft.com/office/drawing/2014/main" id="{B6704FAF-1FD0-4970-8C58-02278F1B7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628" y="-9331"/>
            <a:ext cx="951965" cy="541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54BB5C-E8E2-4007-9D33-F5747B4E5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1" y="1632857"/>
            <a:ext cx="4479099" cy="237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795965-DFB7-4506-B31F-D048CCD90106}"/>
              </a:ext>
            </a:extLst>
          </p:cNvPr>
          <p:cNvSpPr txBox="1"/>
          <p:nvPr/>
        </p:nvSpPr>
        <p:spPr>
          <a:xfrm>
            <a:off x="649222" y="4540289"/>
            <a:ext cx="7424835" cy="840329"/>
          </a:xfrm>
          <a:prstGeom prst="rect">
            <a:avLst/>
          </a:prstGeom>
          <a:noFill/>
          <a:ln>
            <a:noFill/>
          </a:ln>
        </p:spPr>
        <p:txBody>
          <a:bodyPr wrap="none" lIns="61235" tIns="30617" rIns="61235" bIns="30617" compatLnSpc="0"/>
          <a:lstStyle/>
          <a:p>
            <a:pPr algn="just">
              <a:spcBef>
                <a:spcPts val="810"/>
              </a:spcBef>
              <a:spcAft>
                <a:spcPts val="675"/>
              </a:spcAft>
              <a:defRPr/>
            </a:pPr>
            <a:r>
              <a:rPr lang="en-US" sz="2400" b="1" dirty="0">
                <a:latin typeface="Times New Roman" panose="02020603050405020304" pitchFamily="18" charset="0"/>
                <a:ea typeface="Droid Sans Fallback" pitchFamily="2"/>
                <a:cs typeface="Times New Roman" panose="02020603050405020304" pitchFamily="18" charset="0"/>
              </a:rPr>
              <a:t>Unless you have a </a:t>
            </a:r>
            <a:r>
              <a:rPr lang="en-US" sz="2400" b="1" dirty="0">
                <a:latin typeface="Times New Roman" panose="02020603050405020304" pitchFamily="18" charset="0"/>
                <a:ea typeface="Droid Sans Fallback" pitchFamily="2"/>
                <a:cs typeface="Times New Roman" panose="02020603050405020304" pitchFamily="18" charset="0"/>
                <a:hlinkClick r:id="rId5"/>
              </a:rPr>
              <a:t>pre-installed microSD card with NOOBS</a:t>
            </a:r>
            <a:r>
              <a:rPr lang="en-US" sz="2400" b="1" dirty="0">
                <a:latin typeface="Times New Roman" panose="02020603050405020304" pitchFamily="18" charset="0"/>
                <a:ea typeface="Droid Sans Fallback" pitchFamily="2"/>
                <a:cs typeface="Times New Roman" panose="02020603050405020304" pitchFamily="18" charset="0"/>
              </a:rPr>
              <a:t> ready to insert into your</a:t>
            </a:r>
          </a:p>
          <a:p>
            <a:pPr algn="just">
              <a:spcBef>
                <a:spcPts val="810"/>
              </a:spcBef>
              <a:spcAft>
                <a:spcPts val="675"/>
              </a:spcAft>
              <a:defRPr/>
            </a:pPr>
            <a:r>
              <a:rPr lang="en-US" sz="2400" b="1" dirty="0">
                <a:latin typeface="Times New Roman" panose="02020603050405020304" pitchFamily="18" charset="0"/>
                <a:ea typeface="Droid Sans Fallback" pitchFamily="2"/>
                <a:cs typeface="Times New Roman" panose="02020603050405020304" pitchFamily="18" charset="0"/>
              </a:rPr>
              <a:t> Pi, installing an operating system requires a Windows, Mac or \Linux computer.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5A6D1-C5A4-80C1-4DF5-7AAB589C8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1" i="0" u="none" strike="noStrike" baseline="0" dirty="0">
                <a:solidFill>
                  <a:srgbClr val="000000"/>
                </a:solidFill>
                <a:latin typeface="PalatinoLTStd-Bold"/>
              </a:rPr>
              <a:t>Basics of Arduino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97E86-EF24-1A23-F85B-8A0DA4E57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2600" y="1317171"/>
            <a:ext cx="8784771" cy="3483429"/>
          </a:xfrm>
        </p:spPr>
        <p:txBody>
          <a:bodyPr/>
          <a:lstStyle/>
          <a:p>
            <a:pPr algn="just"/>
            <a:r>
              <a:rPr lang="en-US" sz="2400" b="0" i="0" u="none" strike="noStrike" baseline="0" dirty="0">
                <a:latin typeface="PalatinoLTStd-Roman"/>
              </a:rPr>
              <a:t>Arduino was invented at the Ivrea Interaction Design Institute</a:t>
            </a:r>
          </a:p>
          <a:p>
            <a:pPr algn="just"/>
            <a:r>
              <a:rPr lang="en-IN" sz="2400" b="0" i="0" u="none" strike="noStrike" baseline="0" dirty="0">
                <a:latin typeface="PalatinoLTStd-Roman"/>
              </a:rPr>
              <a:t>It was </a:t>
            </a:r>
            <a:r>
              <a:rPr lang="en-US" sz="2400" b="0" i="0" u="none" strike="noStrike" baseline="0" dirty="0">
                <a:latin typeface="PalatinoLTStd-Roman"/>
              </a:rPr>
              <a:t>designed for fast prototyping, targeting the hobbyist without any programming background.</a:t>
            </a:r>
          </a:p>
          <a:p>
            <a:pPr algn="just"/>
            <a:r>
              <a:rPr lang="en-US" sz="2400" b="0" i="0" u="none" strike="noStrike" baseline="0" dirty="0">
                <a:latin typeface="PalatinoLTStd-Roman"/>
              </a:rPr>
              <a:t>Arduino boards are completely open source and can be used for application development with particular requirements.</a:t>
            </a:r>
          </a:p>
          <a:p>
            <a:pPr algn="just"/>
            <a:r>
              <a:rPr lang="en-US" sz="2400" b="0" i="0" u="none" strike="noStrike" baseline="0" dirty="0">
                <a:latin typeface="PalatinoLTStd-Roman"/>
              </a:rPr>
              <a:t>The Arduino software is user-friendly and easy to begin with a flexible environment for advanced users. </a:t>
            </a:r>
          </a:p>
          <a:p>
            <a:pPr algn="just"/>
            <a:r>
              <a:rPr lang="en-US" sz="2400" b="0" i="0" u="none" strike="noStrike" baseline="0" dirty="0">
                <a:latin typeface="PalatinoLTStd-Roman"/>
              </a:rPr>
              <a:t>It can be operated on Mac, Linux, and Window platforms. </a:t>
            </a:r>
          </a:p>
          <a:p>
            <a:pPr algn="just"/>
            <a:r>
              <a:rPr lang="en-US" sz="2400" b="0" i="0" u="none" strike="noStrike" baseline="0" dirty="0">
                <a:latin typeface="PalatinoLTStd-Roman"/>
              </a:rPr>
              <a:t>New things can be learned with Arduino.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064543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650B-6DCA-4CF5-86B0-F3816D6BB44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endParaRPr>
              <a:solidFill>
                <a:sysClr val="windowText" lastClr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34D4F-96B5-437D-BB59-F9E60B1A36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spcBef>
                <a:spcPts val="965"/>
              </a:spcBef>
              <a:defRPr/>
            </a:pPr>
            <a:endParaRPr>
              <a:solidFill>
                <a:sysClr val="windowText" lastClr="000000"/>
              </a:solidFill>
            </a:endParaRPr>
          </a:p>
        </p:txBody>
      </p:sp>
      <p:pic>
        <p:nvPicPr>
          <p:cNvPr id="34820" name="Picture 3">
            <a:extLst>
              <a:ext uri="{FF2B5EF4-FFF2-40B4-BE49-F238E27FC236}">
                <a16:creationId xmlns:a16="http://schemas.microsoft.com/office/drawing/2014/main" id="{3C83B774-E798-4EDB-89C5-7FF5DF5DF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29" y="532228"/>
            <a:ext cx="11328012" cy="632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23800748-4281-4D55-B354-CE2DB4DA5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676" y="29692"/>
            <a:ext cx="951965" cy="541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3D1376-F63E-4C6C-8F8E-6B55740533C1}"/>
              </a:ext>
            </a:extLst>
          </p:cNvPr>
          <p:cNvSpPr txBox="1"/>
          <p:nvPr/>
        </p:nvSpPr>
        <p:spPr>
          <a:xfrm>
            <a:off x="3255226" y="1313115"/>
            <a:ext cx="7933048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-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VNC Viewer in your Windows System/PC</a:t>
            </a: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https://www.realvnc.com/en/connect/download/viewer/windows/</a:t>
            </a: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-Install VNC server in Raspberry Pi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https://www.realvnc.com/en/connect/download/viewer/raspberrypi/</a:t>
            </a: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-Install Putty software for remote connectivity in Windows PC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https://www.putty.org/</a:t>
            </a: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arp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–a command in CLI of Pi to obtain the IP address of Pi.</a:t>
            </a:r>
          </a:p>
          <a:p>
            <a:pPr marL="285750" indent="-285750" algn="just">
              <a:buFontTx/>
              <a:buChar char="-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C48DC-10E0-4081-9BD0-065E5EAF6D4C}"/>
              </a:ext>
            </a:extLst>
          </p:cNvPr>
          <p:cNvSpPr txBox="1">
            <a:spLocks/>
          </p:cNvSpPr>
          <p:nvPr/>
        </p:nvSpPr>
        <p:spPr>
          <a:xfrm>
            <a:off x="4367808" y="296410"/>
            <a:ext cx="3984172" cy="922114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Connectivity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200" b="1" dirty="0"/>
          </a:p>
        </p:txBody>
      </p:sp>
      <p:pic>
        <p:nvPicPr>
          <p:cNvPr id="1026" name="Picture 2" descr="VNC Viewer for Windows">
            <a:extLst>
              <a:ext uri="{FF2B5EF4-FFF2-40B4-BE49-F238E27FC236}">
                <a16:creationId xmlns:a16="http://schemas.microsoft.com/office/drawing/2014/main" id="{8CC53A8C-1DCF-4B57-91AE-B3A9F7C4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87" y="1530829"/>
            <a:ext cx="1269841" cy="126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NC Viewer for Raspberry Pi">
            <a:extLst>
              <a:ext uri="{FF2B5EF4-FFF2-40B4-BE49-F238E27FC236}">
                <a16:creationId xmlns:a16="http://schemas.microsoft.com/office/drawing/2014/main" id="{9575CEB4-F68C-4DD7-A5D5-5C7C1F410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74" y="4576350"/>
            <a:ext cx="1065466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525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C5D5-FF4C-4DD0-4830-555D24B3E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10C4C-135B-8615-0DDB-B120B77BC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CD89E-A030-BFB6-C2D5-10B21272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3" y="726634"/>
            <a:ext cx="10276114" cy="5961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4AF616-6064-618B-A870-7FC20E0B7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600" y="3429000"/>
            <a:ext cx="5495077" cy="30245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9CD6BD-0B95-F707-3CD4-11CDB3A17C1B}"/>
              </a:ext>
            </a:extLst>
          </p:cNvPr>
          <p:cNvSpPr txBox="1"/>
          <p:nvPr/>
        </p:nvSpPr>
        <p:spPr>
          <a:xfrm>
            <a:off x="6096000" y="6418545"/>
            <a:ext cx="6112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373737"/>
                </a:solidFill>
                <a:effectLst/>
                <a:highlight>
                  <a:srgbClr val="FFFFFF"/>
                </a:highlight>
                <a:latin typeface="Ubuntu" panose="020B0504030602030204" pitchFamily="34" charset="0"/>
              </a:rPr>
              <a:t>Angry IP scanner is a very fast IP address and port scanner.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00791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1133-E40B-E658-11C3-071E12BB0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Raspberry pi Desktop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391F2-CCF3-898E-351F-782891358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850AE1-E46B-3DA4-54A2-9B6217D03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915459"/>
            <a:ext cx="10287198" cy="553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07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5AFD3-4BC0-C658-F68C-2750A2B7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E3989-3E5E-16B6-6164-3BB72DD80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39DF2E-0C1B-A9BA-1205-724F79896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1" y="960618"/>
            <a:ext cx="3914998" cy="1325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051A48-D0FE-960D-B001-C5D0C2FB8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6" y="832733"/>
            <a:ext cx="6378684" cy="585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29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E51EB-11C7-88D4-6CE1-C4A8D789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3C27A-71FD-E274-2984-3FA826F96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6770" y="832733"/>
            <a:ext cx="6103029" cy="5620800"/>
          </a:xfrm>
          <a:solidFill>
            <a:schemeClr val="bg1"/>
          </a:solidFill>
        </p:spPr>
        <p:txBody>
          <a:bodyPr/>
          <a:lstStyle/>
          <a:p>
            <a:r>
              <a:rPr lang="en-US" sz="1800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BLAS (Basic Linear Algebra </a:t>
            </a:r>
            <a:r>
              <a:rPr lang="en-US" sz="1600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Subroutines) is </a:t>
            </a:r>
            <a:r>
              <a:rPr lang="en-US" sz="1600" b="0" i="0" dirty="0">
                <a:solidFill>
                  <a:srgbClr val="040C28"/>
                </a:solidFill>
                <a:effectLst/>
                <a:highlight>
                  <a:srgbClr val="D3E3FD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 set of efficient routines for most of the basic vector and matrix operations</a:t>
            </a:r>
            <a:r>
              <a:rPr lang="en-US" sz="2400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.</a:t>
            </a:r>
          </a:p>
          <a:p>
            <a:endParaRPr lang="en-US" sz="2400" dirty="0">
              <a:solidFill>
                <a:srgbClr val="4D5156"/>
              </a:solidFill>
              <a:highlight>
                <a:srgbClr val="FFFFFF"/>
              </a:highlight>
              <a:latin typeface="Google Sans"/>
            </a:endParaRPr>
          </a:p>
          <a:p>
            <a:pPr algn="just"/>
            <a:r>
              <a:rPr lang="en-US" sz="1600" dirty="0" err="1">
                <a:solidFill>
                  <a:srgbClr val="040C28"/>
                </a:solidFill>
                <a:highlight>
                  <a:srgbClr val="D3E3FD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LAPACK</a:t>
            </a:r>
            <a:r>
              <a:rPr lang="en-US" sz="1600" dirty="0">
                <a:solidFill>
                  <a:srgbClr val="040C28"/>
                </a:solidFill>
                <a:highlight>
                  <a:srgbClr val="D3E3FD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version </a:t>
            </a:r>
            <a:r>
              <a:rPr lang="en-US" sz="1600" dirty="0" err="1">
                <a:solidFill>
                  <a:srgbClr val="040C28"/>
                </a:solidFill>
                <a:highlight>
                  <a:srgbClr val="D3E3FD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3.X</a:t>
            </a:r>
            <a:r>
              <a:rPr lang="en-US" sz="1600" dirty="0">
                <a:solidFill>
                  <a:srgbClr val="040C28"/>
                </a:solidFill>
                <a:highlight>
                  <a:srgbClr val="D3E3FD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is a comprehensive FORTRAN library that does linear algebra operations including matrix inversions, least squared solutions</a:t>
            </a:r>
          </a:p>
          <a:p>
            <a:pPr algn="just"/>
            <a:endParaRPr lang="en-US" sz="1600" dirty="0">
              <a:solidFill>
                <a:srgbClr val="040C28"/>
              </a:solidFill>
              <a:highlight>
                <a:srgbClr val="D3E3FD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 err="1">
                <a:solidFill>
                  <a:srgbClr val="040C28"/>
                </a:solidFill>
                <a:highlight>
                  <a:srgbClr val="D3E3FD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Gcc</a:t>
            </a:r>
            <a:r>
              <a:rPr lang="en-US" sz="1600" dirty="0">
                <a:solidFill>
                  <a:srgbClr val="040C28"/>
                </a:solidFill>
                <a:highlight>
                  <a:srgbClr val="D3E3FD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compiler collection –</a:t>
            </a:r>
            <a:r>
              <a:rPr lang="en-US" sz="1600" dirty="0" err="1">
                <a:solidFill>
                  <a:srgbClr val="040C28"/>
                </a:solidFill>
                <a:highlight>
                  <a:srgbClr val="D3E3FD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gfortran</a:t>
            </a:r>
            <a:endParaRPr lang="en-US" sz="1600" dirty="0">
              <a:solidFill>
                <a:srgbClr val="040C28"/>
              </a:solidFill>
              <a:highlight>
                <a:srgbClr val="D3E3FD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dirty="0">
              <a:solidFill>
                <a:srgbClr val="040C28"/>
              </a:solidFill>
              <a:highlight>
                <a:srgbClr val="D3E3FD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 err="1">
                <a:solidFill>
                  <a:srgbClr val="040C28"/>
                </a:solidFill>
                <a:highlight>
                  <a:srgbClr val="D3E3FD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setuptools</a:t>
            </a:r>
            <a:r>
              <a:rPr lang="en-US" sz="1600" dirty="0">
                <a:solidFill>
                  <a:srgbClr val="040C28"/>
                </a:solidFill>
                <a:highlight>
                  <a:srgbClr val="D3E3FD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allows you to install a package without copying any files to your interpreter directory (e.g. the site-packages directory). </a:t>
            </a:r>
          </a:p>
          <a:p>
            <a:pPr algn="just"/>
            <a:endParaRPr lang="en-US" sz="1600" dirty="0">
              <a:solidFill>
                <a:srgbClr val="040C28"/>
              </a:solidFill>
              <a:highlight>
                <a:srgbClr val="D3E3FD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solidFill>
                  <a:srgbClr val="040C28"/>
                </a:solidFill>
                <a:highlight>
                  <a:srgbClr val="D3E3FD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SciPy provides algorithms for optimization, integration, interpolation, eigenvalue problems, algebraic equations, differential equations ...</a:t>
            </a:r>
          </a:p>
          <a:p>
            <a:pPr algn="just"/>
            <a:endParaRPr lang="en-US" sz="1600" dirty="0">
              <a:solidFill>
                <a:srgbClr val="040C28"/>
              </a:solidFill>
              <a:highlight>
                <a:srgbClr val="D3E3FD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solidFill>
                  <a:srgbClr val="040C28"/>
                </a:solidFill>
                <a:highlight>
                  <a:srgbClr val="D3E3FD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Matplotlib is a comprehensive library for creating static, animated, and interactive visualizations in Python.</a:t>
            </a:r>
            <a:endParaRPr lang="en-IN" sz="1600" dirty="0">
              <a:solidFill>
                <a:srgbClr val="040C28"/>
              </a:solidFill>
              <a:highlight>
                <a:srgbClr val="D3E3FD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03B58-CC44-2DD2-FA33-4B87E2A0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01" y="832733"/>
            <a:ext cx="5606343" cy="519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14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E64D-1F7E-D001-4B7B-95E834A1A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i="0" u="none" strike="noStrike" baseline="0" dirty="0">
                <a:latin typeface="PalatinoLTStd-Bold"/>
              </a:rPr>
              <a:t>Getting the Static IP Address of Raspberry Pi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4BF9E-D2EE-BF26-22C0-B08DC804A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1800" b="0" i="0" u="none" strike="noStrike" baseline="0" dirty="0">
                <a:latin typeface="PalatinoLTStd-Roman"/>
              </a:rPr>
              <a:t>Raspberry Pi gives a different IP address. </a:t>
            </a:r>
          </a:p>
          <a:p>
            <a:pPr algn="just"/>
            <a:r>
              <a:rPr lang="en-US" sz="1800" b="0" i="0" u="none" strike="noStrike" baseline="0" dirty="0">
                <a:latin typeface="PalatinoLTStd-Roman"/>
              </a:rPr>
              <a:t>Each time it gets “ON,” this IP is known as current IP address. </a:t>
            </a:r>
          </a:p>
          <a:p>
            <a:pPr algn="just"/>
            <a:r>
              <a:rPr lang="en-US" sz="1800" b="0" i="0" u="none" strike="noStrike" baseline="0" dirty="0">
                <a:latin typeface="PalatinoLTStd-Roman"/>
              </a:rPr>
              <a:t>So each time, user needs to check for its IP.</a:t>
            </a:r>
          </a:p>
          <a:p>
            <a:pPr algn="just"/>
            <a:r>
              <a:rPr lang="en-US" sz="1800" b="0" i="0" u="none" strike="noStrike" baseline="0" dirty="0">
                <a:latin typeface="PalatinoLTStd-Roman"/>
              </a:rPr>
              <a:t>To avoid this problem, a static IP address needs to be created, which will not change in turning “OFF” the device.</a:t>
            </a:r>
          </a:p>
          <a:p>
            <a:pPr marL="135464" indent="0" algn="l">
              <a:buNone/>
            </a:pPr>
            <a:r>
              <a:rPr lang="en-US" sz="1800" b="1" i="0" u="none" strike="noStrike" baseline="0" dirty="0">
                <a:latin typeface="PalatinoLTStd-Bold"/>
              </a:rPr>
              <a:t>Steps to create a static IP address:</a:t>
            </a:r>
          </a:p>
          <a:p>
            <a:pPr algn="l"/>
            <a:r>
              <a:rPr lang="en-IN" sz="1800" b="0" i="0" u="none" strike="noStrike" baseline="0" dirty="0">
                <a:latin typeface="PalatinoLTStd-Roman"/>
              </a:rPr>
              <a:t>Open the terminal window in pi.                  2.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alatinoLTStd-Roman"/>
              </a:rPr>
              <a:t>At the command line, write the command “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alatinoLTStd-Roman"/>
              </a:rPr>
              <a:t>ifconfig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alatinoLTStd-Roman"/>
              </a:rPr>
              <a:t>” (This                      					            command gives network-related information. This shows the current IP address; here it is  	</a:t>
            </a:r>
            <a:r>
              <a:rPr lang="en-US" sz="1800" dirty="0">
                <a:solidFill>
                  <a:srgbClr val="000000"/>
                </a:solidFill>
                <a:latin typeface="PalatinoLTStd-Roman"/>
              </a:rPr>
              <a:t>            IP address of device.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PalatinoLTStd-Roman"/>
              </a:rPr>
              <a:t>					       3.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80967-5F89-C942-8606-43AF1156F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49" y="3309258"/>
            <a:ext cx="4357580" cy="2898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9A820E-2910-5DB0-036E-685D5A42DBA3}"/>
              </a:ext>
            </a:extLst>
          </p:cNvPr>
          <p:cNvSpPr txBox="1"/>
          <p:nvPr/>
        </p:nvSpPr>
        <p:spPr>
          <a:xfrm>
            <a:off x="5761264" y="3716943"/>
            <a:ext cx="634758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Open the configuration file.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Now open the configuration file where a static IP address can</a:t>
            </a:r>
          </a:p>
          <a:p>
            <a:pPr algn="just"/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      be configured.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The filename is </a:t>
            </a:r>
            <a:r>
              <a:rPr lang="en-US" sz="1600" b="0" i="1" u="none" strike="noStrike" baseline="0" dirty="0" err="1">
                <a:solidFill>
                  <a:srgbClr val="000000"/>
                </a:solidFill>
                <a:latin typeface="PalatinoLTStd-Italic"/>
              </a:rPr>
              <a:t>dhcpcd.conf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, and it is stored in the folder named </a:t>
            </a:r>
            <a:r>
              <a:rPr lang="en-US" sz="1600" b="0" i="1" u="none" strike="noStrike" baseline="0" dirty="0">
                <a:solidFill>
                  <a:srgbClr val="000000"/>
                </a:solidFill>
                <a:latin typeface="PalatinoLTStd-Italic"/>
              </a:rPr>
              <a:t>etc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To make any change, use the nano editor in the terminal window with the help of the command: “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alatinoLTStd-Roman"/>
              </a:rPr>
              <a:t>sudonano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 /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alatinoLTStd-Roman"/>
              </a:rPr>
              <a:t>etc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/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alatinoLTStd-Roman"/>
              </a:rPr>
              <a:t>dhcpcd.conf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” 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After this command, a window 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will open </a:t>
            </a:r>
            <a:r>
              <a:rPr lang="en-IN" sz="1600" dirty="0">
                <a:latin typeface="PalatinoLTStd-Roman"/>
              </a:rPr>
              <a:t>.</a:t>
            </a:r>
            <a:endParaRPr lang="en-IN" sz="1600" b="0" i="0" u="none" strike="noStrike" baseline="0" dirty="0">
              <a:solidFill>
                <a:srgbClr val="000000"/>
              </a:solidFill>
              <a:latin typeface="PalatinoLTStd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PalatinoLTStd-Roman"/>
              </a:rPr>
              <a:t>In the screen, scroll down until you see: “# Example static IP configuration”.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727714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D98C-0E58-662A-1653-D63C52460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D2922-43F5-E8C4-C6AA-97C6E4BCF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PalatinoLTStd-Roman"/>
              </a:rPr>
              <a:t>Now remove “#” from each line of this paragraph and change the last figures of the IP address from a range of 1 to 255 .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PalatinoLTStd-Roman"/>
              </a:rPr>
              <a:t>Once changes are made, exit the window by using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alatinoLTStd-Roman"/>
              </a:rPr>
              <a:t>Ctrl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STIXGeneral-Regular"/>
              </a:rPr>
              <a:t>+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alatinoLTStd-Roman"/>
              </a:rPr>
              <a:t>x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alatinoLTStd-Roman"/>
              </a:rPr>
              <a:t> and save the changes by click on “Yes” .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PalatinoLTStd-Roman"/>
              </a:rPr>
              <a:t>Reboot the Raspberry Pi by the command “reboot”.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PalatinoLTStd-Roman"/>
              </a:rPr>
              <a:t>Check the static IP address of Raspberry by the command “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alatinoLTStd-Roman"/>
              </a:rPr>
              <a:t>ifconfig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alatinoLTStd-Roman"/>
              </a:rPr>
              <a:t>”.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4278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6331D-9F51-6396-0662-6D974146C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Sensors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C85DB-0ABC-9CFB-1F0D-95C73CEAB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40026-A8EA-F781-8909-9DA2A492D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3575"/>
            <a:ext cx="10744400" cy="552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76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88D1B-9ECF-456D-38DE-C049602BE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BA92E-F58F-7AD0-B795-457EE3CAC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4623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08150-0587-C5AD-E67F-61C15949D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PalatinoLTStd-Bold"/>
              </a:rPr>
              <a:t>Advantages of Arduino</a:t>
            </a:r>
            <a:br>
              <a:rPr lang="en-IN" dirty="0">
                <a:latin typeface="PalatinoLTStd-Bold"/>
              </a:rPr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0270C-D0FD-EED7-5B6A-EF38EC337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9829" y="1306285"/>
            <a:ext cx="9133113" cy="4201885"/>
          </a:xfrm>
        </p:spPr>
        <p:txBody>
          <a:bodyPr/>
          <a:lstStyle/>
          <a:p>
            <a:pPr algn="just"/>
            <a:r>
              <a:rPr lang="en-US" sz="2400" b="1" i="0" u="none" strike="noStrike" baseline="0" dirty="0">
                <a:latin typeface="PalatinoLTStd-Bold"/>
              </a:rPr>
              <a:t>Cost: </a:t>
            </a:r>
            <a:r>
              <a:rPr lang="en-US" sz="2400" b="0" i="0" u="none" strike="noStrike" baseline="0" dirty="0">
                <a:latin typeface="PalatinoLTStd-Roman"/>
              </a:rPr>
              <a:t>Arduino boards are less expensive compared to other microcontroller </a:t>
            </a:r>
            <a:r>
              <a:rPr lang="en-IN" sz="2400" b="0" i="0" u="none" strike="noStrike" baseline="0" dirty="0">
                <a:latin typeface="PalatinoLTStd-Roman"/>
              </a:rPr>
              <a:t>boards.</a:t>
            </a:r>
          </a:p>
          <a:p>
            <a:pPr algn="just"/>
            <a:r>
              <a:rPr lang="en-US" sz="2400" b="1" i="0" u="none" strike="noStrike" baseline="0" dirty="0">
                <a:latin typeface="PalatinoLTStd-Bold"/>
              </a:rPr>
              <a:t>Platform: </a:t>
            </a:r>
            <a:r>
              <a:rPr lang="en-US" sz="2400" b="0" i="0" u="none" strike="noStrike" baseline="0" dirty="0">
                <a:latin typeface="PalatinoLTStd-Roman"/>
              </a:rPr>
              <a:t>The Arduino Software (IDE) is compatible with most of the operating systems like Macintosh </a:t>
            </a:r>
            <a:r>
              <a:rPr lang="en-US" sz="2400" b="0" i="0" u="none" strike="noStrike" baseline="0" dirty="0" err="1">
                <a:latin typeface="PalatinoLTStd-Roman"/>
              </a:rPr>
              <a:t>OSX</a:t>
            </a:r>
            <a:r>
              <a:rPr lang="en-US" sz="2400" b="0" i="0" u="none" strike="noStrike" baseline="0" dirty="0">
                <a:latin typeface="PalatinoLTStd-Roman"/>
              </a:rPr>
              <a:t>, Windows, and Linux.</a:t>
            </a:r>
          </a:p>
          <a:p>
            <a:pPr algn="just"/>
            <a:r>
              <a:rPr lang="en-US" sz="2400" b="1" i="0" u="none" strike="noStrike" baseline="0" dirty="0">
                <a:latin typeface="PalatinoLTStd-Bold"/>
              </a:rPr>
              <a:t>User friendly: </a:t>
            </a:r>
            <a:r>
              <a:rPr lang="en-US" sz="2400" b="0" i="0" u="none" strike="noStrike" baseline="0" dirty="0">
                <a:latin typeface="PalatinoLTStd-Roman"/>
              </a:rPr>
              <a:t>The Arduino Software (IDE) is user-friendly, easy to begin, and has flexibility for the skilled programmers.</a:t>
            </a:r>
          </a:p>
          <a:p>
            <a:pPr algn="just"/>
            <a:r>
              <a:rPr lang="en-US" sz="2400" b="1" i="0" u="none" strike="noStrike" baseline="0" dirty="0">
                <a:latin typeface="PalatinoLTStd-Bold"/>
              </a:rPr>
              <a:t>Open source: </a:t>
            </a:r>
            <a:r>
              <a:rPr lang="en-US" sz="2400" b="0" i="0" u="none" strike="noStrike" baseline="0" dirty="0">
                <a:latin typeface="PalatinoLTStd-Roman"/>
              </a:rPr>
              <a:t>The Arduino is an open-source software that can be programmed with C, C</a:t>
            </a:r>
            <a:r>
              <a:rPr lang="en-US" sz="2400" b="0" i="0" u="none" strike="noStrike" baseline="0" dirty="0">
                <a:latin typeface="STIXGeneral-Regular"/>
              </a:rPr>
              <a:t>++</a:t>
            </a:r>
            <a:r>
              <a:rPr lang="en-US" sz="2400" b="0" i="0" u="none" strike="noStrike" baseline="0" dirty="0">
                <a:latin typeface="PalatinoLTStd-Roman"/>
              </a:rPr>
              <a:t>, or </a:t>
            </a:r>
            <a:r>
              <a:rPr lang="en-US" sz="2400" b="0" i="0" u="none" strike="noStrike" baseline="0" dirty="0" err="1">
                <a:latin typeface="PalatinoLTStd-Roman"/>
              </a:rPr>
              <a:t>AVR</a:t>
            </a:r>
            <a:r>
              <a:rPr lang="en-US" sz="2400" b="0" i="0" u="none" strike="noStrike" baseline="0" dirty="0">
                <a:latin typeface="PalatinoLTStd-Roman"/>
              </a:rPr>
              <a:t>-C languages. So a variety of modules can be designed by users.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7086307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1A62-135B-457C-1458-E934857B6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5905B-8E8C-56D5-A078-B347135318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085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6A0E4-5481-C6BA-3677-C35C2C412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72705-60B7-DA74-6C79-7CD3FA9C0D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C4A3A3-50FC-F6D9-C728-9E0A8EA50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00" y="170100"/>
            <a:ext cx="11676514" cy="651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88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9966E-21A3-ADCC-4BFC-4A493C4AE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Arduino board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554FF-0488-85BD-D226-291DFD300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576C6-713A-3C26-9DE3-53A5A036D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662500"/>
            <a:ext cx="11440886" cy="604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84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C63F5-7A4F-68BD-78A3-D06EA318C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E3D79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Arduino UNO </a:t>
            </a:r>
            <a:r>
              <a:rPr lang="en-IN" b="1" i="0" dirty="0" err="1">
                <a:solidFill>
                  <a:srgbClr val="0E3D79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R3</a:t>
            </a:r>
            <a:br>
              <a:rPr lang="en-IN" b="0" i="0" dirty="0">
                <a:solidFill>
                  <a:srgbClr val="0E3D79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E5A9A-1883-A5FF-289E-48491F1D8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0058" y="1774371"/>
            <a:ext cx="5939742" cy="4276389"/>
          </a:xfrm>
        </p:spPr>
        <p:txBody>
          <a:bodyPr/>
          <a:lstStyle/>
          <a:p>
            <a:pPr algn="just"/>
            <a:r>
              <a:rPr lang="en-US" sz="1800" dirty="0"/>
              <a:t>Arduino Uno is the most popular and widely used development board. </a:t>
            </a:r>
          </a:p>
          <a:p>
            <a:pPr algn="just"/>
            <a:r>
              <a:rPr lang="en-US" sz="1800" dirty="0"/>
              <a:t>It is powered by an </a:t>
            </a:r>
            <a:r>
              <a:rPr lang="en-US" sz="1800" dirty="0" err="1"/>
              <a:t>ATMega328P</a:t>
            </a:r>
            <a:r>
              <a:rPr lang="en-US" sz="1800" dirty="0"/>
              <a:t> microcontroller. </a:t>
            </a:r>
          </a:p>
          <a:p>
            <a:pPr algn="just"/>
            <a:r>
              <a:rPr lang="en-US" sz="1800" dirty="0"/>
              <a:t>Cheaper, easy to learn and use, and also a variety of premade modules are available for this which makes it easier for developing new projects or prototypes.</a:t>
            </a:r>
          </a:p>
          <a:p>
            <a:pPr algn="just"/>
            <a:r>
              <a:rPr lang="en-US" sz="1800" dirty="0"/>
              <a:t> It consists of 14 Digital I/O, out of which 6 pins are 8 bit </a:t>
            </a:r>
            <a:r>
              <a:rPr lang="en-US" sz="1800" dirty="0" err="1"/>
              <a:t>PWM</a:t>
            </a:r>
            <a:r>
              <a:rPr lang="en-US" sz="1800" dirty="0"/>
              <a:t> pins, 6 pins are 10-bit Analog inputs, and basic communication ports like SPI, </a:t>
            </a:r>
            <a:r>
              <a:rPr lang="en-US" sz="1800" dirty="0" err="1"/>
              <a:t>I2C</a:t>
            </a:r>
            <a:r>
              <a:rPr lang="en-US" sz="1800" dirty="0"/>
              <a:t>, and UART.</a:t>
            </a:r>
          </a:p>
          <a:p>
            <a:pPr algn="l"/>
            <a:r>
              <a:rPr lang="en-US" sz="1800" b="0" i="0" u="none" strike="noStrike" baseline="0" dirty="0">
                <a:latin typeface="PalatinoLTStd-Roman"/>
              </a:rPr>
              <a:t>Each pin can operate on 0–5 V of voltage. </a:t>
            </a:r>
          </a:p>
          <a:p>
            <a:pPr algn="l"/>
            <a:r>
              <a:rPr lang="en-US" sz="1800" b="0" i="0" u="none" strike="noStrike" baseline="0" dirty="0">
                <a:latin typeface="PalatinoLTStd-Roman"/>
              </a:rPr>
              <a:t>It operates at </a:t>
            </a:r>
            <a:r>
              <a:rPr lang="en-IN" sz="1800" b="0" i="0" u="none" strike="noStrike" baseline="0" dirty="0">
                <a:latin typeface="PalatinoLTStd-Roman"/>
              </a:rPr>
              <a:t>16 MHz of frequency.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BFE4B-BE51-C029-1750-D9D89DDD1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00" y="1412125"/>
            <a:ext cx="5341029" cy="480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03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1EC08-F447-AF2A-E0FE-98B10921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3F371-4DF5-9C2D-7448-E7C4E9BC7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400" y="832733"/>
            <a:ext cx="6009114" cy="56208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862AD-4585-90E9-E326-E2EC2BCEB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5" y="832733"/>
            <a:ext cx="5832461" cy="562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3685D0-6CE3-2B3F-47A0-D2D5DCE22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486" y="832732"/>
            <a:ext cx="5715000" cy="56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0333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C7283-5360-16E2-3AD1-1FD76464E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E3D79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Arduino Mega 2560 </a:t>
            </a:r>
            <a:br>
              <a:rPr lang="en-IN" b="0" i="0" dirty="0">
                <a:solidFill>
                  <a:srgbClr val="0E3D79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D09E9-F155-E5A2-12DF-B177F760C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E04A3-6267-2BE5-6D90-9BA8FBF66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66203" y="1545415"/>
            <a:ext cx="5620799" cy="43760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E41B2B-23E5-589E-E1CE-DAEEC1945BCE}"/>
              </a:ext>
            </a:extLst>
          </p:cNvPr>
          <p:cNvSpPr txBox="1"/>
          <p:nvPr/>
        </p:nvSpPr>
        <p:spPr>
          <a:xfrm>
            <a:off x="6161835" y="1241226"/>
            <a:ext cx="5677965" cy="4402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21212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Arduino Mega 2560 is the biggest of all the boards.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21212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It is designed for applications where a lot of I/O or peripherals are needed.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21212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It is powered by a bigger and more capable processor the </a:t>
            </a:r>
            <a:r>
              <a:rPr lang="en-US" b="1" i="0" dirty="0" err="1">
                <a:solidFill>
                  <a:srgbClr val="121212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ATMega2560</a:t>
            </a:r>
            <a:r>
              <a:rPr lang="en-US" b="0" i="0" dirty="0">
                <a:solidFill>
                  <a:srgbClr val="121212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21212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This board has the greatest number of I/O than most other boards, 54 I/O pins (of which 15 can be used as </a:t>
            </a:r>
            <a:r>
              <a:rPr lang="en-US" b="0" i="0" dirty="0" err="1">
                <a:solidFill>
                  <a:srgbClr val="121212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PWM</a:t>
            </a:r>
            <a:r>
              <a:rPr lang="en-US" b="0" i="0" dirty="0">
                <a:solidFill>
                  <a:srgbClr val="121212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 outputs), 16 analog inputs, and 4 UARTs.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21212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It has more flash storage and SRAM than most other basic Arduino boards.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21212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It is most popular with the opensource CNC and </a:t>
            </a:r>
            <a:r>
              <a:rPr lang="en-US" b="0" i="0" u="sng" dirty="0">
                <a:solidFill>
                  <a:srgbClr val="0E3D79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hlinkClick r:id="rId3"/>
              </a:rPr>
              <a:t>3D printer</a:t>
            </a:r>
            <a:r>
              <a:rPr lang="en-US" b="0" i="0" dirty="0">
                <a:solidFill>
                  <a:srgbClr val="121212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 community as well as the opensource PLC community.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1572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6920</TotalTime>
  <Words>2445</Words>
  <Application>Microsoft Office PowerPoint</Application>
  <PresentationFormat>Widescreen</PresentationFormat>
  <Paragraphs>205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9" baseType="lpstr">
      <vt:lpstr>Calibri</vt:lpstr>
      <vt:lpstr>StarSymbol</vt:lpstr>
      <vt:lpstr>PalatinoLTStd-Italic</vt:lpstr>
      <vt:lpstr>PalatinoLTStd-Roman</vt:lpstr>
      <vt:lpstr>Google Sans</vt:lpstr>
      <vt:lpstr>Wingdings</vt:lpstr>
      <vt:lpstr>Lato</vt:lpstr>
      <vt:lpstr>OptimaLTStd-Bold</vt:lpstr>
      <vt:lpstr>Noto Sans Symbols</vt:lpstr>
      <vt:lpstr>STIXGeneral-Regular</vt:lpstr>
      <vt:lpstr>Arial</vt:lpstr>
      <vt:lpstr>Liberation Serif</vt:lpstr>
      <vt:lpstr>Helvetica Neue</vt:lpstr>
      <vt:lpstr>PalatinoLTStd-Bold</vt:lpstr>
      <vt:lpstr>Roboto</vt:lpstr>
      <vt:lpstr>Playfair Display</vt:lpstr>
      <vt:lpstr>Ubuntu</vt:lpstr>
      <vt:lpstr>Times New Roman</vt:lpstr>
      <vt:lpstr>Office Theme</vt:lpstr>
      <vt:lpstr>IOT and APPLICATIONS IS224AI-UG 4th sem 2022 scheme</vt:lpstr>
      <vt:lpstr>    </vt:lpstr>
      <vt:lpstr>Basics of Arduino</vt:lpstr>
      <vt:lpstr>Advantages of Arduino </vt:lpstr>
      <vt:lpstr>PowerPoint Presentation</vt:lpstr>
      <vt:lpstr>Arduino board types</vt:lpstr>
      <vt:lpstr>Arduino UNO R3 </vt:lpstr>
      <vt:lpstr>PowerPoint Presentation</vt:lpstr>
      <vt:lpstr>Arduino Mega 2560  </vt:lpstr>
      <vt:lpstr>Arduino Mega </vt:lpstr>
      <vt:lpstr>Arduino Nano </vt:lpstr>
      <vt:lpstr>Arduino Nano</vt:lpstr>
      <vt:lpstr>Comparison Table for a Few Arduino Boards</vt:lpstr>
      <vt:lpstr>Arduino IDE</vt:lpstr>
      <vt:lpstr>Selection of Arduino board.</vt:lpstr>
      <vt:lpstr>PowerPoint Presentation</vt:lpstr>
      <vt:lpstr>PowerPoint Presentation</vt:lpstr>
      <vt:lpstr>PowerPoint Presentation</vt:lpstr>
      <vt:lpstr>Play with LED and Arduino</vt:lpstr>
      <vt:lpstr>Play with LCD with Arduino</vt:lpstr>
      <vt:lpstr>PowerPoint Presentation</vt:lpstr>
      <vt:lpstr>PowerPoint Presentation</vt:lpstr>
      <vt:lpstr>Basics of Raspberry Pi</vt:lpstr>
      <vt:lpstr>PowerPoint Presentation</vt:lpstr>
      <vt:lpstr>Raspberry Pi 4</vt:lpstr>
      <vt:lpstr>PowerPoint Presentation</vt:lpstr>
      <vt:lpstr>Raspberry Pi Components</vt:lpstr>
      <vt:lpstr>PowerPoint Presentation</vt:lpstr>
      <vt:lpstr>Software Installation on Pi</vt:lpstr>
      <vt:lpstr>PowerPoint Presentation</vt:lpstr>
      <vt:lpstr>PowerPoint Presentation</vt:lpstr>
      <vt:lpstr>PowerPoint Presentation</vt:lpstr>
      <vt:lpstr>Raspberry pi Desktop view</vt:lpstr>
      <vt:lpstr>PowerPoint Presentation</vt:lpstr>
      <vt:lpstr>PowerPoint Presentation</vt:lpstr>
      <vt:lpstr>Getting the Static IP Address of Raspberry Pi</vt:lpstr>
      <vt:lpstr>PowerPoint Presentation</vt:lpstr>
      <vt:lpstr>Sensors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</dc:title>
  <dc:creator>Mamatha GS</dc:creator>
  <cp:lastModifiedBy>Mamatha GS</cp:lastModifiedBy>
  <cp:revision>318</cp:revision>
  <dcterms:modified xsi:type="dcterms:W3CDTF">2024-06-11T16:55:05Z</dcterms:modified>
</cp:coreProperties>
</file>